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2" r:id="rId1"/>
  </p:sldMasterIdLst>
  <p:notesMasterIdLst>
    <p:notesMasterId r:id="rId17"/>
  </p:notesMasterIdLst>
  <p:sldIdLst>
    <p:sldId id="256" r:id="rId2"/>
    <p:sldId id="267" r:id="rId3"/>
    <p:sldId id="257" r:id="rId4"/>
    <p:sldId id="258" r:id="rId5"/>
    <p:sldId id="259" r:id="rId6"/>
    <p:sldId id="270" r:id="rId7"/>
    <p:sldId id="260" r:id="rId8"/>
    <p:sldId id="261" r:id="rId9"/>
    <p:sldId id="262" r:id="rId10"/>
    <p:sldId id="263" r:id="rId11"/>
    <p:sldId id="266" r:id="rId12"/>
    <p:sldId id="268" r:id="rId13"/>
    <p:sldId id="269" r:id="rId14"/>
    <p:sldId id="265" r:id="rId15"/>
    <p:sldId id="271" r:id="rId16"/>
  </p:sldIdLst>
  <p:sldSz cx="18288000" cy="10287000"/>
  <p:notesSz cx="6858000" cy="9144000"/>
  <p:embeddedFontLst>
    <p:embeddedFont>
      <p:font typeface="Arimo" panose="020B0604020202020204" charset="0"/>
      <p:regular r:id="rId18"/>
    </p:embeddedFont>
    <p:embeddedFont>
      <p:font typeface="Arimo Bold" panose="020B0604020202020204" charset="0"/>
      <p:regular r:id="rId19"/>
    </p:embeddedFont>
    <p:embeddedFont>
      <p:font typeface="Calisto MT" panose="02040603050505030304" pitchFamily="18" charset="0"/>
      <p:regular r:id="rId20"/>
      <p:bold r:id="rId21"/>
      <p:italic r:id="rId22"/>
      <p:boldItalic r:id="rId23"/>
    </p:embeddedFont>
    <p:embeddedFont>
      <p:font typeface="Wingdings 2" panose="05020102010507070707" pitchFamily="18" charset="2"/>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10.01.2025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6040" y="2654311"/>
            <a:ext cx="14160051" cy="2743202"/>
          </a:xfrm>
        </p:spPr>
        <p:txBody>
          <a:bodyPr anchor="b">
            <a:normAutofit/>
          </a:bodyPr>
          <a:lstStyle>
            <a:lvl1pPr algn="ctr">
              <a:defRPr sz="8100"/>
            </a:lvl1pPr>
          </a:lstStyle>
          <a:p>
            <a:r>
              <a:rPr lang="en-US"/>
              <a:t>Click to edit Master title style</a:t>
            </a:r>
            <a:endParaRPr lang="en-US" dirty="0"/>
          </a:p>
        </p:txBody>
      </p:sp>
      <p:sp>
        <p:nvSpPr>
          <p:cNvPr id="3" name="Subtitle 2"/>
          <p:cNvSpPr>
            <a:spLocks noGrp="1"/>
          </p:cNvSpPr>
          <p:nvPr>
            <p:ph type="subTitle" idx="1"/>
          </p:nvPr>
        </p:nvSpPr>
        <p:spPr>
          <a:xfrm>
            <a:off x="2056040" y="5397509"/>
            <a:ext cx="14160051" cy="1574801"/>
          </a:xfrm>
        </p:spPr>
        <p:txBody>
          <a:bodyPr anchor="t"/>
          <a:lstStyle>
            <a:lvl1pPr marL="0" indent="0" algn="ctr">
              <a:buNone/>
              <a:defRPr>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6783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825" y="821711"/>
            <a:ext cx="15212699" cy="5725209"/>
          </a:xfrm>
          <a:prstGeom prst="rect">
            <a:avLst/>
          </a:prstGeom>
        </p:spPr>
      </p:pic>
      <p:sp>
        <p:nvSpPr>
          <p:cNvPr id="2" name="Title 1"/>
          <p:cNvSpPr>
            <a:spLocks noGrp="1"/>
          </p:cNvSpPr>
          <p:nvPr>
            <p:ph type="title"/>
          </p:nvPr>
        </p:nvSpPr>
        <p:spPr>
          <a:xfrm>
            <a:off x="1370709" y="6847883"/>
            <a:ext cx="15532989" cy="815208"/>
          </a:xfrm>
        </p:spPr>
        <p:txBody>
          <a:bodyPr anchor="b">
            <a:normAutofit/>
          </a:bodyPr>
          <a:lstStyle>
            <a:lvl1pPr algn="ctr">
              <a:defRPr sz="4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54024" y="1042514"/>
            <a:ext cx="14768019" cy="5288507"/>
          </a:xfrm>
          <a:effectLst>
            <a:outerShdw blurRad="38100" dist="25400" dir="4440000">
              <a:srgbClr val="000000">
                <a:alpha val="36000"/>
              </a:srgbClr>
            </a:outerShdw>
          </a:effectLst>
        </p:spPr>
        <p:txBody>
          <a:bodyPr anchor="t">
            <a:normAutofit/>
          </a:bodyPr>
          <a:lstStyle>
            <a:lvl1pPr marL="0" indent="0" algn="ctr">
              <a:buNone/>
              <a:defRPr sz="3000"/>
            </a:lvl1pPr>
            <a:lvl2pPr marL="685800" indent="0">
              <a:buNone/>
              <a:defRPr sz="3000"/>
            </a:lvl2pPr>
            <a:lvl3pPr marL="1371600" indent="0">
              <a:buNone/>
              <a:defRPr sz="30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93" y="7663092"/>
            <a:ext cx="15530643" cy="1023708"/>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8621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2656"/>
            <a:ext cx="15530643" cy="5301516"/>
          </a:xfrm>
        </p:spPr>
        <p:txBody>
          <a:bodyPr anchor="ct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92" y="6442770"/>
            <a:ext cx="15530645" cy="2252739"/>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438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400"/>
            <a:ext cx="13954128" cy="4489356"/>
          </a:xfrm>
        </p:spPr>
        <p:txBody>
          <a:bodyPr anchor="ct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415049"/>
            <a:ext cx="13128449" cy="799124"/>
          </a:xfrm>
        </p:spPr>
        <p:txBody>
          <a:bodyPr anchor="t">
            <a:normAutofit/>
          </a:bodyPr>
          <a:lstStyle>
            <a:lvl1pPr marL="0" indent="0" algn="r">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370692" y="6456530"/>
            <a:ext cx="15530645" cy="2234244"/>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1485900" y="1327194"/>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3" name="TextBox 12"/>
          <p:cNvSpPr txBox="1"/>
          <p:nvPr/>
        </p:nvSpPr>
        <p:spPr>
          <a:xfrm>
            <a:off x="15757074" y="4392387"/>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3474992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70692" y="3190414"/>
            <a:ext cx="15530645" cy="3767753"/>
          </a:xfrm>
        </p:spPr>
        <p:txBody>
          <a:bodyPr anchor="b"/>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77" y="6975834"/>
            <a:ext cx="15528299"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601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70693" y="914400"/>
            <a:ext cx="15530643" cy="1455675"/>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70693"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37069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670067"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662153"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949858" y="2828925"/>
            <a:ext cx="4951476" cy="864393"/>
          </a:xfrm>
        </p:spPr>
        <p:txBody>
          <a:bodyPr anchor="b">
            <a:noAutofit/>
          </a:bodyPr>
          <a:lstStyle>
            <a:lvl1pPr marL="0" indent="0" algn="ctr">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949858" y="3857625"/>
            <a:ext cx="4951476" cy="4829175"/>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8001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943" y="2727322"/>
            <a:ext cx="5009958" cy="2771777"/>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700" y="2727322"/>
            <a:ext cx="5009958" cy="2771777"/>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4077" y="2727322"/>
            <a:ext cx="5009958" cy="2771777"/>
          </a:xfrm>
          <a:prstGeom prst="rect">
            <a:avLst/>
          </a:prstGeom>
        </p:spPr>
      </p:pic>
      <p:sp>
        <p:nvSpPr>
          <p:cNvPr id="30" name="Title 1"/>
          <p:cNvSpPr>
            <a:spLocks noGrp="1"/>
          </p:cNvSpPr>
          <p:nvPr>
            <p:ph type="title"/>
          </p:nvPr>
        </p:nvSpPr>
        <p:spPr>
          <a:xfrm>
            <a:off x="1370692" y="914400"/>
            <a:ext cx="15530645" cy="145567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70693"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527153" y="2908377"/>
            <a:ext cx="4638552" cy="240443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370693" y="6720553"/>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664182"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818615" y="2908641"/>
            <a:ext cx="4638552" cy="241224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662153" y="6720551"/>
            <a:ext cx="4951476" cy="1966250"/>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950046" y="5856159"/>
            <a:ext cx="4951476" cy="864393"/>
          </a:xfrm>
        </p:spPr>
        <p:txBody>
          <a:bodyPr anchor="b">
            <a:noAutofit/>
          </a:bodyPr>
          <a:lstStyle>
            <a:lvl1pPr marL="0" indent="0" algn="ctr">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2113547" y="2901648"/>
            <a:ext cx="4638552" cy="241094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949858" y="6720548"/>
            <a:ext cx="4951476" cy="1966253"/>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9296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6512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74603" y="914399"/>
            <a:ext cx="3426731" cy="7772402"/>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70694" y="914399"/>
            <a:ext cx="11875308" cy="777240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6284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5022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3102" y="2641601"/>
            <a:ext cx="14385825" cy="2743220"/>
          </a:xfrm>
        </p:spPr>
        <p:txBody>
          <a:bodyPr anchor="b"/>
          <a:lstStyle>
            <a:lvl1pPr algn="ctr">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5384819"/>
            <a:ext cx="14385825" cy="2260581"/>
          </a:xfrm>
        </p:spPr>
        <p:txBody>
          <a:bodyPr anchor="t"/>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4007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70693" y="2598674"/>
            <a:ext cx="7590746" cy="608812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04339" y="2598674"/>
            <a:ext cx="7596998" cy="608812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1407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93" y="2601760"/>
            <a:ext cx="7633608" cy="6223154"/>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728" y="2601760"/>
            <a:ext cx="7633608" cy="6223154"/>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08808" y="2752881"/>
            <a:ext cx="7314516" cy="817326"/>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08808" y="3570206"/>
            <a:ext cx="7314516" cy="5116595"/>
          </a:xfrm>
        </p:spPr>
        <p:txBody>
          <a:bodyPr anchor="t">
            <a:normAutofit/>
          </a:bodyPr>
          <a:lstStyle>
            <a:lvl1pPr>
              <a:defRPr sz="2700"/>
            </a:lvl1pPr>
            <a:lvl2pPr>
              <a:defRPr sz="2400"/>
            </a:lvl2pPr>
            <a:lvl3pPr>
              <a:defRPr sz="21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442451" y="2752882"/>
            <a:ext cx="7342995" cy="817325"/>
          </a:xfrm>
        </p:spPr>
        <p:txBody>
          <a:bodyPr anchor="b">
            <a:noAutofit/>
          </a:bodyPr>
          <a:lstStyle>
            <a:lvl1pPr marL="0" indent="0" algn="ctr">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442451" y="3570206"/>
            <a:ext cx="7342995" cy="5116595"/>
          </a:xfrm>
        </p:spPr>
        <p:txBody>
          <a:bodyPr anchor="t">
            <a:normAutofit/>
          </a:bodyPr>
          <a:lstStyle>
            <a:lvl1pPr>
              <a:defRPr sz="2700"/>
            </a:lvl1pPr>
            <a:lvl2pPr>
              <a:defRPr sz="2400"/>
            </a:lvl2pPr>
            <a:lvl3pPr>
              <a:defRPr sz="21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907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76794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9615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0"/>
            <a:ext cx="5560334" cy="2732877"/>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7283450" y="914400"/>
            <a:ext cx="9617886" cy="7772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0693" y="3647277"/>
            <a:ext cx="5560334" cy="5039522"/>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6162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0498" y="914400"/>
            <a:ext cx="5376249" cy="7807248"/>
          </a:xfrm>
          <a:prstGeom prst="rect">
            <a:avLst/>
          </a:prstGeom>
        </p:spPr>
      </p:pic>
      <p:sp>
        <p:nvSpPr>
          <p:cNvPr id="2" name="Title 1"/>
          <p:cNvSpPr>
            <a:spLocks noGrp="1"/>
          </p:cNvSpPr>
          <p:nvPr>
            <p:ph type="title"/>
          </p:nvPr>
        </p:nvSpPr>
        <p:spPr>
          <a:xfrm>
            <a:off x="1370693" y="914885"/>
            <a:ext cx="8902424" cy="2744007"/>
          </a:xfrm>
        </p:spPr>
        <p:txBody>
          <a:bodyPr anchor="b">
            <a:noAutofit/>
          </a:bodyPr>
          <a:lstStyle>
            <a:lvl1pPr algn="ctr">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163827" y="1145553"/>
            <a:ext cx="4913627" cy="7369233"/>
          </a:xfrm>
          <a:effectLst>
            <a:outerShdw blurRad="38100" dist="25400" dir="4440000">
              <a:srgbClr val="000000">
                <a:alpha val="36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70693" y="3658891"/>
            <a:ext cx="8902424" cy="5064201"/>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09277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0693" y="914400"/>
            <a:ext cx="15530643" cy="1455675"/>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0693" y="2598674"/>
            <a:ext cx="15530643" cy="6088127"/>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18104" y="8824913"/>
            <a:ext cx="4114800"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fld id="{1D8BD707-D9CF-40AE-B4C6-C98DA3205C09}" type="datetimeFigureOut">
              <a:rPr lang="en-US" smtClean="0"/>
              <a:pPr/>
              <a:t>1/10/2025</a:t>
            </a:fld>
            <a:endParaRPr lang="en-US"/>
          </a:p>
        </p:txBody>
      </p:sp>
      <p:sp>
        <p:nvSpPr>
          <p:cNvPr id="5" name="Footer Placeholder 4"/>
          <p:cNvSpPr>
            <a:spLocks noGrp="1"/>
          </p:cNvSpPr>
          <p:nvPr>
            <p:ph type="ftr" sz="quarter" idx="3"/>
          </p:nvPr>
        </p:nvSpPr>
        <p:spPr>
          <a:xfrm>
            <a:off x="1370693" y="8824913"/>
            <a:ext cx="10009298" cy="547688"/>
          </a:xfrm>
          <a:prstGeom prst="rect">
            <a:avLst/>
          </a:prstGeom>
        </p:spPr>
        <p:txBody>
          <a:bodyPr vert="horz" lIns="91440" tIns="45720" rIns="91440" bIns="45720" rtlCol="0" anchor="ctr"/>
          <a:lstStyle>
            <a:lvl1pPr algn="l">
              <a:defRPr sz="15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5771017" y="8824913"/>
            <a:ext cx="1130318" cy="547688"/>
          </a:xfrm>
          <a:prstGeom prst="rect">
            <a:avLst/>
          </a:prstGeom>
        </p:spPr>
        <p:txBody>
          <a:bodyPr vert="horz" lIns="91440" tIns="45720" rIns="91440" bIns="45720" rtlCol="0" anchor="ctr"/>
          <a:lstStyle>
            <a:lvl1pPr algn="r">
              <a:defRPr sz="1500">
                <a:solidFill>
                  <a:schemeClr val="tx1">
                    <a:lumMod val="95000"/>
                  </a:schemeClr>
                </a:solidFill>
                <a:effectLst>
                  <a:outerShdw blurRad="50800" dist="38100" dir="2700000" algn="tl" rotWithShape="0">
                    <a:schemeClr val="bg1">
                      <a:alpha val="43000"/>
                    </a:schemeClr>
                  </a:outerShdw>
                </a:effectLs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0412497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685800" rtl="0" eaLnBrk="1" latinLnBrk="0" hangingPunct="1">
        <a:spcBef>
          <a:spcPct val="0"/>
        </a:spcBef>
        <a:buNone/>
        <a:defRPr sz="6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459000" algn="l" defTabSz="685800" rtl="0" eaLnBrk="1" latinLnBrk="0" hangingPunct="1">
        <a:spcBef>
          <a:spcPct val="20000"/>
        </a:spcBef>
        <a:spcAft>
          <a:spcPts val="900"/>
        </a:spcAft>
        <a:buClr>
          <a:schemeClr val="tx2"/>
        </a:buClr>
        <a:buSzPct val="70000"/>
        <a:buFont typeface="Wingdings 2" charset="2"/>
        <a:buChar char=""/>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1080000" indent="-405000" algn="l" defTabSz="685800" rtl="0" eaLnBrk="1" latinLnBrk="0" hangingPunct="1">
        <a:spcBef>
          <a:spcPct val="20000"/>
        </a:spcBef>
        <a:spcAft>
          <a:spcPts val="900"/>
        </a:spcAft>
        <a:buClr>
          <a:schemeClr val="tx2"/>
        </a:buClr>
        <a:buSzPct val="70000"/>
        <a:buFont typeface="Wingdings 2" charset="2"/>
        <a:buChar char=""/>
        <a:defRPr sz="2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539000" indent="-324000" algn="l" defTabSz="685800" rtl="0" eaLnBrk="1" latinLnBrk="0" hangingPunct="1">
        <a:spcBef>
          <a:spcPct val="20000"/>
        </a:spcBef>
        <a:spcAft>
          <a:spcPts val="9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2079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511000" indent="-3240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30219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36027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41835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4659300" indent="-342900" algn="l" defTabSz="685800" rtl="0" eaLnBrk="1" latinLnBrk="0" hangingPunct="1">
        <a:spcBef>
          <a:spcPct val="20000"/>
        </a:spcBef>
        <a:spcAft>
          <a:spcPts val="9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A2A2D">
                <a:alpha val="9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850237" y="2119164"/>
            <a:ext cx="9445526" cy="1769715"/>
          </a:xfrm>
          <a:prstGeom prst="rect">
            <a:avLst/>
          </a:prstGeom>
        </p:spPr>
        <p:txBody>
          <a:bodyPr lIns="0" tIns="0" rIns="0" bIns="0" rtlCol="0" anchor="t">
            <a:spAutoFit/>
          </a:bodyPr>
          <a:lstStyle/>
          <a:p>
            <a:pPr algn="l">
              <a:lnSpc>
                <a:spcPts val="6937"/>
              </a:lnSpc>
            </a:pPr>
            <a:r>
              <a:rPr lang="en-US" sz="7200" b="1" dirty="0">
                <a:solidFill>
                  <a:srgbClr val="CBCCCE"/>
                </a:solidFill>
                <a:latin typeface="Arimo Bold"/>
                <a:ea typeface="Arimo Bold"/>
                <a:cs typeface="Arimo Bold"/>
                <a:sym typeface="Arimo Bold"/>
              </a:rPr>
              <a:t>Iris Tumor Detection Using CNN</a:t>
            </a:r>
          </a:p>
        </p:txBody>
      </p:sp>
      <p:sp>
        <p:nvSpPr>
          <p:cNvPr id="8" name="TextBox 7">
            <a:extLst>
              <a:ext uri="{FF2B5EF4-FFF2-40B4-BE49-F238E27FC236}">
                <a16:creationId xmlns:a16="http://schemas.microsoft.com/office/drawing/2014/main" id="{F7A0BC96-AFAC-C1CB-B757-063F952FB091}"/>
              </a:ext>
            </a:extLst>
          </p:cNvPr>
          <p:cNvSpPr txBox="1"/>
          <p:nvPr/>
        </p:nvSpPr>
        <p:spPr>
          <a:xfrm>
            <a:off x="7850237" y="4207396"/>
            <a:ext cx="9142635" cy="3785652"/>
          </a:xfrm>
          <a:prstGeom prst="rect">
            <a:avLst/>
          </a:prstGeom>
          <a:noFill/>
        </p:spPr>
        <p:txBody>
          <a:bodyPr wrap="square" rtlCol="0">
            <a:spAutoFit/>
          </a:bodyPr>
          <a:lstStyle/>
          <a:p>
            <a:r>
              <a:rPr lang="en-US" sz="4800" dirty="0"/>
              <a:t>Akshaya M</a:t>
            </a:r>
          </a:p>
          <a:p>
            <a:r>
              <a:rPr lang="en-US" sz="4800" dirty="0" err="1"/>
              <a:t>Anishk</a:t>
            </a:r>
            <a:r>
              <a:rPr lang="en-US" sz="4800" dirty="0"/>
              <a:t> </a:t>
            </a:r>
            <a:r>
              <a:rPr lang="en-US" sz="4800" dirty="0" err="1"/>
              <a:t>Khaire</a:t>
            </a:r>
            <a:endParaRPr lang="en-US" sz="4800" dirty="0"/>
          </a:p>
          <a:p>
            <a:r>
              <a:rPr lang="en-US" sz="4800" dirty="0"/>
              <a:t>Ankit Kumar Gupta</a:t>
            </a:r>
          </a:p>
          <a:p>
            <a:r>
              <a:rPr lang="en-US" sz="4800" dirty="0" err="1"/>
              <a:t>Battula</a:t>
            </a:r>
            <a:r>
              <a:rPr lang="en-US" sz="4800" dirty="0"/>
              <a:t> Pavani</a:t>
            </a:r>
          </a:p>
          <a:p>
            <a:r>
              <a:rPr lang="en-US" sz="4800" dirty="0" err="1"/>
              <a:t>Bodapati</a:t>
            </a:r>
            <a:r>
              <a:rPr lang="en-US" sz="4800" dirty="0"/>
              <a:t> </a:t>
            </a:r>
            <a:r>
              <a:rPr lang="en-US" sz="4800" dirty="0" err="1"/>
              <a:t>Lohitha</a:t>
            </a:r>
            <a:r>
              <a:rPr lang="en-US" sz="4800" dirty="0"/>
              <a:t> Siri Varshini</a:t>
            </a:r>
            <a:endParaRPr lang="en-IN"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A2A2D">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TextBox 7"/>
          <p:cNvSpPr txBox="1"/>
          <p:nvPr/>
        </p:nvSpPr>
        <p:spPr>
          <a:xfrm>
            <a:off x="992238" y="1831479"/>
            <a:ext cx="9445526" cy="1829097"/>
          </a:xfrm>
          <a:prstGeom prst="rect">
            <a:avLst/>
          </a:prstGeom>
        </p:spPr>
        <p:txBody>
          <a:bodyPr lIns="0" tIns="0" rIns="0" bIns="0" rtlCol="0" anchor="t">
            <a:spAutoFit/>
          </a:bodyPr>
          <a:lstStyle/>
          <a:p>
            <a:pPr algn="l">
              <a:lnSpc>
                <a:spcPts val="6937"/>
              </a:lnSpc>
            </a:pPr>
            <a:r>
              <a:rPr lang="en-US" sz="5562" b="1" dirty="0">
                <a:solidFill>
                  <a:srgbClr val="CBCCCE"/>
                </a:solidFill>
                <a:latin typeface="Arimo Bold"/>
                <a:ea typeface="Arimo Bold"/>
                <a:cs typeface="Arimo Bold"/>
                <a:sym typeface="Arimo Bold"/>
              </a:rPr>
              <a:t>Evaluating and Fine Tuning the Model</a:t>
            </a:r>
          </a:p>
        </p:txBody>
      </p:sp>
      <p:sp>
        <p:nvSpPr>
          <p:cNvPr id="8" name="TextBox 8"/>
          <p:cNvSpPr txBox="1"/>
          <p:nvPr/>
        </p:nvSpPr>
        <p:spPr>
          <a:xfrm>
            <a:off x="992238" y="4332237"/>
            <a:ext cx="4510088" cy="936154"/>
          </a:xfrm>
          <a:prstGeom prst="rect">
            <a:avLst/>
          </a:prstGeom>
        </p:spPr>
        <p:txBody>
          <a:bodyPr lIns="0" tIns="0" rIns="0" bIns="0" rtlCol="0" anchor="t">
            <a:spAutoFit/>
          </a:bodyPr>
          <a:lstStyle/>
          <a:p>
            <a:pPr algn="ctr">
              <a:lnSpc>
                <a:spcPts val="7312"/>
              </a:lnSpc>
            </a:pPr>
            <a:r>
              <a:rPr lang="en-US" sz="7312" b="1" dirty="0">
                <a:solidFill>
                  <a:srgbClr val="CFD0D8"/>
                </a:solidFill>
                <a:latin typeface="Arimo Bold"/>
                <a:ea typeface="Arimo Bold"/>
                <a:cs typeface="Arimo Bold"/>
                <a:sym typeface="Arimo Bold"/>
              </a:rPr>
              <a:t>77%</a:t>
            </a:r>
          </a:p>
        </p:txBody>
      </p:sp>
      <p:sp>
        <p:nvSpPr>
          <p:cNvPr id="9" name="TextBox 9"/>
          <p:cNvSpPr txBox="1"/>
          <p:nvPr/>
        </p:nvSpPr>
        <p:spPr>
          <a:xfrm>
            <a:off x="1475185" y="5479108"/>
            <a:ext cx="3544044" cy="481012"/>
          </a:xfrm>
          <a:prstGeom prst="rect">
            <a:avLst/>
          </a:prstGeom>
        </p:spPr>
        <p:txBody>
          <a:bodyPr lIns="0" tIns="0" rIns="0" bIns="0" rtlCol="0" anchor="t">
            <a:spAutoFit/>
          </a:bodyPr>
          <a:lstStyle/>
          <a:p>
            <a:pPr algn="ctr">
              <a:lnSpc>
                <a:spcPts val="3437"/>
              </a:lnSpc>
            </a:pPr>
            <a:r>
              <a:rPr lang="en-US" sz="2750" b="1">
                <a:solidFill>
                  <a:srgbClr val="CFD0D8"/>
                </a:solidFill>
                <a:latin typeface="Arimo Bold"/>
                <a:ea typeface="Arimo Bold"/>
                <a:cs typeface="Arimo Bold"/>
                <a:sym typeface="Arimo Bold"/>
              </a:rPr>
              <a:t>Accuracy</a:t>
            </a:r>
          </a:p>
        </p:txBody>
      </p:sp>
      <p:sp>
        <p:nvSpPr>
          <p:cNvPr id="10" name="TextBox 10"/>
          <p:cNvSpPr txBox="1"/>
          <p:nvPr/>
        </p:nvSpPr>
        <p:spPr>
          <a:xfrm>
            <a:off x="992237" y="6025455"/>
            <a:ext cx="4510088" cy="2224087"/>
          </a:xfrm>
          <a:prstGeom prst="rect">
            <a:avLst/>
          </a:prstGeom>
        </p:spPr>
        <p:txBody>
          <a:bodyPr lIns="0" tIns="0" rIns="0" bIns="0" rtlCol="0" anchor="t">
            <a:spAutoFit/>
          </a:bodyPr>
          <a:lstStyle/>
          <a:p>
            <a:pPr algn="just">
              <a:lnSpc>
                <a:spcPts val="3562"/>
              </a:lnSpc>
            </a:pPr>
            <a:r>
              <a:rPr lang="en-US" sz="2187">
                <a:solidFill>
                  <a:srgbClr val="CFD0D8"/>
                </a:solidFill>
                <a:latin typeface="Arimo"/>
                <a:ea typeface="Arimo"/>
                <a:cs typeface="Arimo"/>
                <a:sym typeface="Arimo"/>
              </a:rPr>
              <a:t>The model's accuracy was assessed using metrics like precision, recall, and F1-score, demonstrating its ability to correctly identify tumors.</a:t>
            </a:r>
          </a:p>
        </p:txBody>
      </p:sp>
      <p:sp>
        <p:nvSpPr>
          <p:cNvPr id="11" name="TextBox 11"/>
          <p:cNvSpPr txBox="1"/>
          <p:nvPr/>
        </p:nvSpPr>
        <p:spPr>
          <a:xfrm>
            <a:off x="5927526" y="4332237"/>
            <a:ext cx="4510236" cy="936154"/>
          </a:xfrm>
          <a:prstGeom prst="rect">
            <a:avLst/>
          </a:prstGeom>
        </p:spPr>
        <p:txBody>
          <a:bodyPr lIns="0" tIns="0" rIns="0" bIns="0" rtlCol="0" anchor="t">
            <a:spAutoFit/>
          </a:bodyPr>
          <a:lstStyle/>
          <a:p>
            <a:pPr algn="ctr">
              <a:lnSpc>
                <a:spcPts val="7312"/>
              </a:lnSpc>
            </a:pPr>
            <a:r>
              <a:rPr lang="en-US" sz="7312" b="1" dirty="0">
                <a:solidFill>
                  <a:srgbClr val="CFD0D8"/>
                </a:solidFill>
                <a:latin typeface="Arimo Bold"/>
                <a:ea typeface="Arimo Bold"/>
                <a:cs typeface="Arimo Bold"/>
                <a:sym typeface="Arimo Bold"/>
              </a:rPr>
              <a:t>23%</a:t>
            </a:r>
          </a:p>
        </p:txBody>
      </p:sp>
      <p:sp>
        <p:nvSpPr>
          <p:cNvPr id="12" name="TextBox 12"/>
          <p:cNvSpPr txBox="1"/>
          <p:nvPr/>
        </p:nvSpPr>
        <p:spPr>
          <a:xfrm>
            <a:off x="6410622" y="5479108"/>
            <a:ext cx="3544044" cy="481012"/>
          </a:xfrm>
          <a:prstGeom prst="rect">
            <a:avLst/>
          </a:prstGeom>
        </p:spPr>
        <p:txBody>
          <a:bodyPr lIns="0" tIns="0" rIns="0" bIns="0" rtlCol="0" anchor="t">
            <a:spAutoFit/>
          </a:bodyPr>
          <a:lstStyle/>
          <a:p>
            <a:pPr algn="ctr">
              <a:lnSpc>
                <a:spcPts val="3437"/>
              </a:lnSpc>
            </a:pPr>
            <a:r>
              <a:rPr lang="en-US" sz="2750" b="1">
                <a:solidFill>
                  <a:srgbClr val="CFD0D8"/>
                </a:solidFill>
                <a:latin typeface="Arimo Bold"/>
                <a:ea typeface="Arimo Bold"/>
                <a:cs typeface="Arimo Bold"/>
                <a:sym typeface="Arimo Bold"/>
              </a:rPr>
              <a:t>Error Rate</a:t>
            </a:r>
          </a:p>
        </p:txBody>
      </p:sp>
      <p:sp>
        <p:nvSpPr>
          <p:cNvPr id="13" name="TextBox 13"/>
          <p:cNvSpPr txBox="1"/>
          <p:nvPr/>
        </p:nvSpPr>
        <p:spPr>
          <a:xfrm>
            <a:off x="5927526" y="6025455"/>
            <a:ext cx="4510236" cy="1328737"/>
          </a:xfrm>
          <a:prstGeom prst="rect">
            <a:avLst/>
          </a:prstGeom>
        </p:spPr>
        <p:txBody>
          <a:bodyPr lIns="0" tIns="0" rIns="0" bIns="0" rtlCol="0" anchor="t">
            <a:spAutoFit/>
          </a:bodyPr>
          <a:lstStyle/>
          <a:p>
            <a:pPr algn="just">
              <a:lnSpc>
                <a:spcPts val="3562"/>
              </a:lnSpc>
            </a:pPr>
            <a:r>
              <a:rPr lang="en-US" sz="2187">
                <a:solidFill>
                  <a:srgbClr val="CFD0D8"/>
                </a:solidFill>
                <a:latin typeface="Arimo"/>
                <a:ea typeface="Arimo"/>
                <a:cs typeface="Arimo"/>
                <a:sym typeface="Arimo"/>
              </a:rPr>
              <a:t>The model's error rate was analyzed to identify areas for further improvement and fine-tuning.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005FFC-542D-48C8-EFF9-954B78D6E0BF}"/>
              </a:ext>
            </a:extLst>
          </p:cNvPr>
          <p:cNvSpPr txBox="1"/>
          <p:nvPr/>
        </p:nvSpPr>
        <p:spPr>
          <a:xfrm>
            <a:off x="1511152" y="1255068"/>
            <a:ext cx="14689632" cy="1015663"/>
          </a:xfrm>
          <a:prstGeom prst="rect">
            <a:avLst/>
          </a:prstGeom>
          <a:noFill/>
        </p:spPr>
        <p:txBody>
          <a:bodyPr wrap="square" rtlCol="0">
            <a:spAutoFit/>
          </a:bodyPr>
          <a:lstStyle/>
          <a:p>
            <a:r>
              <a:rPr lang="en-US" sz="6000" dirty="0">
                <a:latin typeface="Arimo Bold" panose="020B0604020202020204" charset="0"/>
                <a:ea typeface="Arimo Bold" panose="020B0604020202020204" charset="0"/>
                <a:cs typeface="Arimo Bold" panose="020B0604020202020204" charset="0"/>
              </a:rPr>
              <a:t>Result</a:t>
            </a:r>
            <a:endParaRPr lang="en-IN" sz="6000" dirty="0">
              <a:latin typeface="Arimo Bold" panose="020B0604020202020204" charset="0"/>
              <a:ea typeface="Arimo Bold" panose="020B0604020202020204" charset="0"/>
              <a:cs typeface="Arimo Bold" panose="020B0604020202020204" charset="0"/>
            </a:endParaRPr>
          </a:p>
        </p:txBody>
      </p:sp>
      <p:sp>
        <p:nvSpPr>
          <p:cNvPr id="2" name="TextBox 1">
            <a:extLst>
              <a:ext uri="{FF2B5EF4-FFF2-40B4-BE49-F238E27FC236}">
                <a16:creationId xmlns:a16="http://schemas.microsoft.com/office/drawing/2014/main" id="{A6A66C9C-DA0C-5444-3F9D-B5C3DF05C3B0}"/>
              </a:ext>
            </a:extLst>
          </p:cNvPr>
          <p:cNvSpPr txBox="1"/>
          <p:nvPr/>
        </p:nvSpPr>
        <p:spPr>
          <a:xfrm>
            <a:off x="1473723" y="3271292"/>
            <a:ext cx="13825536" cy="3416320"/>
          </a:xfrm>
          <a:prstGeom prst="rect">
            <a:avLst/>
          </a:prstGeom>
          <a:noFill/>
        </p:spPr>
        <p:txBody>
          <a:bodyPr wrap="square" rtlCol="0">
            <a:spAutoFit/>
          </a:bodyPr>
          <a:lstStyle/>
          <a:p>
            <a:pPr marL="685800" indent="-685800">
              <a:buFont typeface="Arial" panose="020B0604020202020204" pitchFamily="34" charset="0"/>
              <a:buChar char="•"/>
            </a:pPr>
            <a:r>
              <a:rPr lang="en-US" sz="5400" dirty="0">
                <a:latin typeface="Arimo Bold" panose="020B0604020202020204" charset="0"/>
                <a:ea typeface="Arimo Bold" panose="020B0604020202020204" charset="0"/>
                <a:cs typeface="Arimo Bold" panose="020B0604020202020204" charset="0"/>
              </a:rPr>
              <a:t>Overall Accuracy: 77.00%</a:t>
            </a:r>
          </a:p>
          <a:p>
            <a:pPr marL="685800" indent="-685800">
              <a:buFont typeface="Arial" panose="020B0604020202020204" pitchFamily="34" charset="0"/>
              <a:buChar char="•"/>
            </a:pPr>
            <a:r>
              <a:rPr lang="en-US" sz="5400" dirty="0">
                <a:latin typeface="Arimo Bold" panose="020B0604020202020204" charset="0"/>
                <a:ea typeface="Arimo Bold" panose="020B0604020202020204" charset="0"/>
                <a:cs typeface="Arimo Bold" panose="020B0604020202020204" charset="0"/>
              </a:rPr>
              <a:t>Overall Precision</a:t>
            </a:r>
            <a:r>
              <a:rPr lang="en-US" sz="5400">
                <a:latin typeface="Arimo Bold" panose="020B0604020202020204" charset="0"/>
                <a:ea typeface="Arimo Bold" panose="020B0604020202020204" charset="0"/>
                <a:cs typeface="Arimo Bold" panose="020B0604020202020204" charset="0"/>
              </a:rPr>
              <a:t>: 0.50</a:t>
            </a:r>
            <a:endParaRPr lang="en-US" sz="5400" dirty="0">
              <a:latin typeface="Arimo Bold" panose="020B0604020202020204" charset="0"/>
              <a:ea typeface="Arimo Bold" panose="020B0604020202020204" charset="0"/>
              <a:cs typeface="Arimo Bold" panose="020B0604020202020204" charset="0"/>
            </a:endParaRPr>
          </a:p>
          <a:p>
            <a:pPr marL="685800" indent="-685800">
              <a:buFont typeface="Arial" panose="020B0604020202020204" pitchFamily="34" charset="0"/>
              <a:buChar char="•"/>
            </a:pPr>
            <a:r>
              <a:rPr lang="en-US" sz="5400" dirty="0">
                <a:latin typeface="Arimo Bold" panose="020B0604020202020204" charset="0"/>
                <a:ea typeface="Arimo Bold" panose="020B0604020202020204" charset="0"/>
                <a:cs typeface="Arimo Bold" panose="020B0604020202020204" charset="0"/>
              </a:rPr>
              <a:t>Overall Recall: 1.00</a:t>
            </a:r>
          </a:p>
          <a:p>
            <a:pPr marL="685800" indent="-685800">
              <a:buFont typeface="Arial" panose="020B0604020202020204" pitchFamily="34" charset="0"/>
              <a:buChar char="•"/>
            </a:pPr>
            <a:r>
              <a:rPr lang="en-US" sz="5400" dirty="0">
                <a:latin typeface="Arimo Bold" panose="020B0604020202020204" charset="0"/>
                <a:ea typeface="Arimo Bold" panose="020B0604020202020204" charset="0"/>
                <a:cs typeface="Arimo Bold" panose="020B0604020202020204" charset="0"/>
              </a:rPr>
              <a:t>Overall F1-Score: 0.67</a:t>
            </a:r>
            <a:endParaRPr lang="en-IN" sz="5400" dirty="0">
              <a:latin typeface="Arimo Bold" panose="020B0604020202020204" charset="0"/>
              <a:ea typeface="Arimo Bold" panose="020B0604020202020204" charset="0"/>
              <a:cs typeface="Arimo Bold" panose="020B0604020202020204" charset="0"/>
            </a:endParaRPr>
          </a:p>
        </p:txBody>
      </p:sp>
    </p:spTree>
    <p:extLst>
      <p:ext uri="{BB962C8B-B14F-4D97-AF65-F5344CB8AC3E}">
        <p14:creationId xmlns:p14="http://schemas.microsoft.com/office/powerpoint/2010/main" val="3802865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A494-4FA5-E1E8-7C28-7676D4898FE8}"/>
              </a:ext>
            </a:extLst>
          </p:cNvPr>
          <p:cNvSpPr>
            <a:spLocks noGrp="1"/>
          </p:cNvSpPr>
          <p:nvPr>
            <p:ph type="title"/>
          </p:nvPr>
        </p:nvSpPr>
        <p:spPr>
          <a:xfrm>
            <a:off x="1378679" y="751012"/>
            <a:ext cx="4668978" cy="1455675"/>
          </a:xfrm>
        </p:spPr>
        <p:txBody>
          <a:bodyPr>
            <a:normAutofit/>
          </a:bodyPr>
          <a:lstStyle/>
          <a:p>
            <a:r>
              <a:rPr lang="en-US" b="1" dirty="0">
                <a:latin typeface="Arimo Bold" panose="020B0604020202020204" charset="0"/>
                <a:ea typeface="Arimo Bold" panose="020B0604020202020204" charset="0"/>
                <a:cs typeface="Arimo Bold" panose="020B0604020202020204" charset="0"/>
              </a:rPr>
              <a:t>Challenges</a:t>
            </a:r>
            <a:endParaRPr lang="en-IN" b="1" dirty="0">
              <a:latin typeface="Arimo Bold" panose="020B0604020202020204" charset="0"/>
              <a:ea typeface="Arimo Bold" panose="020B0604020202020204" charset="0"/>
              <a:cs typeface="Arimo Bold" panose="020B0604020202020204" charset="0"/>
            </a:endParaRPr>
          </a:p>
        </p:txBody>
      </p:sp>
      <p:sp>
        <p:nvSpPr>
          <p:cNvPr id="3" name="Content Placeholder 2">
            <a:extLst>
              <a:ext uri="{FF2B5EF4-FFF2-40B4-BE49-F238E27FC236}">
                <a16:creationId xmlns:a16="http://schemas.microsoft.com/office/drawing/2014/main" id="{1D8AD921-24F0-4F57-25C6-3B1BEF31C3F7}"/>
              </a:ext>
            </a:extLst>
          </p:cNvPr>
          <p:cNvSpPr>
            <a:spLocks noGrp="1"/>
          </p:cNvSpPr>
          <p:nvPr>
            <p:ph idx="1"/>
          </p:nvPr>
        </p:nvSpPr>
        <p:spPr>
          <a:xfrm>
            <a:off x="1378678" y="2206687"/>
            <a:ext cx="15530643" cy="7441370"/>
          </a:xfrm>
        </p:spPr>
        <p:txBody>
          <a:bodyPr/>
          <a:lstStyle/>
          <a:p>
            <a:r>
              <a:rPr lang="en-IN" b="1" dirty="0">
                <a:latin typeface="Arimo Bold" panose="020B0604020202020204" charset="0"/>
                <a:ea typeface="Arimo Bold" panose="020B0604020202020204" charset="0"/>
                <a:cs typeface="Arimo Bold" panose="020B0604020202020204" charset="0"/>
              </a:rPr>
              <a:t>Limited and Unbalanced Data </a:t>
            </a:r>
            <a:r>
              <a:rPr lang="en-IN" dirty="0">
                <a:latin typeface="Arimo Bold" panose="020B0604020202020204" charset="0"/>
                <a:ea typeface="Arimo Bold" panose="020B0604020202020204" charset="0"/>
                <a:cs typeface="Arimo Bold" panose="020B0604020202020204" charset="0"/>
              </a:rPr>
              <a:t>- </a:t>
            </a:r>
            <a:r>
              <a:rPr lang="en-US" dirty="0">
                <a:latin typeface="Arimo" panose="020B0604020202020204" charset="0"/>
                <a:ea typeface="Arimo" panose="020B0604020202020204" charset="0"/>
                <a:cs typeface="Arimo" panose="020B0604020202020204" charset="0"/>
              </a:rPr>
              <a:t>Small and imbalanced datasets can lead to overfitting and poor generalization, reducing the model's ability to accurately detect tumors in real-world data.</a:t>
            </a:r>
          </a:p>
          <a:p>
            <a:r>
              <a:rPr lang="en-US" b="1" dirty="0">
                <a:latin typeface="Arimo Bold" panose="020B0604020202020204" charset="0"/>
                <a:ea typeface="Arimo Bold" panose="020B0604020202020204" charset="0"/>
                <a:cs typeface="Arimo Bold" panose="020B0604020202020204" charset="0"/>
              </a:rPr>
              <a:t>Iris Image Quality and Variability </a:t>
            </a:r>
            <a:r>
              <a:rPr lang="en-US" dirty="0">
                <a:latin typeface="Arimo Bold" panose="020B0604020202020204" charset="0"/>
                <a:ea typeface="Arimo Bold" panose="020B0604020202020204" charset="0"/>
                <a:cs typeface="Arimo Bold" panose="020B0604020202020204" charset="0"/>
              </a:rPr>
              <a:t>- </a:t>
            </a:r>
            <a:r>
              <a:rPr lang="en-US" dirty="0">
                <a:latin typeface="Arimo" panose="020B0604020202020204" charset="0"/>
                <a:ea typeface="Arimo" panose="020B0604020202020204" charset="0"/>
                <a:cs typeface="Arimo" panose="020B0604020202020204" charset="0"/>
              </a:rPr>
              <a:t>Variability in image quality can hinder the ability of the CNN to extract meaningful features, affecting the model’s performance.</a:t>
            </a:r>
          </a:p>
          <a:p>
            <a:r>
              <a:rPr lang="en-IN" b="1" dirty="0">
                <a:latin typeface="Arimo Bold" panose="020B0604020202020204" charset="0"/>
                <a:ea typeface="Arimo Bold" panose="020B0604020202020204" charset="0"/>
                <a:cs typeface="Arimo Bold" panose="020B0604020202020204" charset="0"/>
              </a:rPr>
              <a:t>Tumor Size and Location </a:t>
            </a:r>
            <a:r>
              <a:rPr lang="en-IN" dirty="0">
                <a:latin typeface="Arimo Bold" panose="020B0604020202020204" charset="0"/>
                <a:ea typeface="Arimo Bold" panose="020B0604020202020204" charset="0"/>
                <a:cs typeface="Arimo Bold" panose="020B0604020202020204" charset="0"/>
              </a:rPr>
              <a:t>– </a:t>
            </a:r>
            <a:r>
              <a:rPr lang="en-IN" dirty="0">
                <a:latin typeface="Arimo" panose="020B0604020202020204" charset="0"/>
                <a:ea typeface="Arimo" panose="020B0604020202020204" charset="0"/>
                <a:cs typeface="Arimo" panose="020B0604020202020204" charset="0"/>
              </a:rPr>
              <a:t>Detecting small located tumors requires a highly sensitive model that capture fine-grained details, which is challenging for CNNs, especially with limited data</a:t>
            </a:r>
          </a:p>
          <a:p>
            <a:r>
              <a:rPr lang="en-IN" b="1" dirty="0">
                <a:latin typeface="Arimo Bold" panose="020B0604020202020204" charset="0"/>
                <a:ea typeface="Arimo Bold" panose="020B0604020202020204" charset="0"/>
                <a:cs typeface="Arimo Bold" panose="020B0604020202020204" charset="0"/>
              </a:rPr>
              <a:t>Generalization to Different Populations </a:t>
            </a:r>
            <a:r>
              <a:rPr lang="en-IN" dirty="0">
                <a:latin typeface="Arimo Bold" panose="020B0604020202020204" charset="0"/>
                <a:ea typeface="Arimo Bold" panose="020B0604020202020204" charset="0"/>
                <a:cs typeface="Arimo Bold" panose="020B0604020202020204" charset="0"/>
              </a:rPr>
              <a:t>- </a:t>
            </a:r>
            <a:r>
              <a:rPr lang="en-US" dirty="0">
                <a:latin typeface="Arimo" panose="020B0604020202020204" charset="0"/>
                <a:ea typeface="Arimo" panose="020B0604020202020204" charset="0"/>
                <a:cs typeface="Arimo" panose="020B0604020202020204" charset="0"/>
              </a:rPr>
              <a:t>A model trained on a specific population may not generalize well to others, reducing its effectiveness when applied to a broader range of patients.</a:t>
            </a:r>
          </a:p>
          <a:p>
            <a:r>
              <a:rPr lang="en-US" b="1" dirty="0">
                <a:latin typeface="Arimo Bold" panose="020B0604020202020204" charset="0"/>
                <a:ea typeface="Arimo Bold" panose="020B0604020202020204" charset="0"/>
                <a:cs typeface="Arimo Bold" panose="020B0604020202020204" charset="0"/>
              </a:rPr>
              <a:t>Data Privacy and Ethical Concerns </a:t>
            </a:r>
            <a:r>
              <a:rPr lang="en-US" dirty="0">
                <a:latin typeface="Arimo Bold" panose="020B0604020202020204" charset="0"/>
                <a:ea typeface="Arimo Bold" panose="020B0604020202020204" charset="0"/>
                <a:cs typeface="Arimo Bold" panose="020B0604020202020204" charset="0"/>
              </a:rPr>
              <a:t>- </a:t>
            </a:r>
            <a:r>
              <a:rPr lang="en-US" dirty="0">
                <a:latin typeface="Arimo" panose="020B0604020202020204" charset="0"/>
                <a:ea typeface="Arimo" panose="020B0604020202020204" charset="0"/>
                <a:cs typeface="Arimo" panose="020B0604020202020204" charset="0"/>
              </a:rPr>
              <a:t>Making sure we follow data privacy rules (like HIPAA or GDPR) and using data responsibly can be a big challenge.</a:t>
            </a:r>
            <a:endParaRPr lang="en-IN" dirty="0">
              <a:latin typeface="Arimo" panose="020B0604020202020204" charset="0"/>
              <a:ea typeface="Arimo" panose="020B0604020202020204" charset="0"/>
              <a:cs typeface="Arimo" panose="020B0604020202020204" charset="0"/>
            </a:endParaRPr>
          </a:p>
          <a:p>
            <a:endParaRPr lang="en-US" dirty="0">
              <a:latin typeface="Arimo Bold" panose="020B0604020202020204" charset="0"/>
              <a:ea typeface="Arimo Bold" panose="020B0604020202020204" charset="0"/>
              <a:cs typeface="Arimo Bold" panose="020B0604020202020204" charset="0"/>
            </a:endParaRPr>
          </a:p>
          <a:p>
            <a:endParaRPr lang="en-IN" dirty="0">
              <a:latin typeface="Arimo Bold" panose="020B0604020202020204" charset="0"/>
              <a:ea typeface="Arimo Bold" panose="020B0604020202020204" charset="0"/>
              <a:cs typeface="Arimo Bold" panose="020B0604020202020204" charset="0"/>
            </a:endParaRPr>
          </a:p>
        </p:txBody>
      </p:sp>
    </p:spTree>
    <p:extLst>
      <p:ext uri="{BB962C8B-B14F-4D97-AF65-F5344CB8AC3E}">
        <p14:creationId xmlns:p14="http://schemas.microsoft.com/office/powerpoint/2010/main" val="19352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DC71-EF0B-81DC-2F45-807F4B9BC7F2}"/>
              </a:ext>
            </a:extLst>
          </p:cNvPr>
          <p:cNvSpPr>
            <a:spLocks noGrp="1"/>
          </p:cNvSpPr>
          <p:nvPr>
            <p:ph type="title"/>
          </p:nvPr>
        </p:nvSpPr>
        <p:spPr>
          <a:xfrm>
            <a:off x="1370693" y="914400"/>
            <a:ext cx="4748971" cy="1455675"/>
          </a:xfrm>
        </p:spPr>
        <p:txBody>
          <a:bodyPr>
            <a:normAutofit fontScale="90000"/>
          </a:bodyPr>
          <a:lstStyle/>
          <a:p>
            <a:r>
              <a:rPr lang="en-IN" dirty="0">
                <a:latin typeface="Arimo Bold" panose="020B0604020202020204" charset="0"/>
                <a:ea typeface="Arimo Bold" panose="020B0604020202020204" charset="0"/>
                <a:cs typeface="Arimo Bold" panose="020B0604020202020204" charset="0"/>
              </a:rPr>
              <a:t>Future Scope</a:t>
            </a:r>
          </a:p>
        </p:txBody>
      </p:sp>
      <p:sp>
        <p:nvSpPr>
          <p:cNvPr id="3" name="Content Placeholder 2">
            <a:extLst>
              <a:ext uri="{FF2B5EF4-FFF2-40B4-BE49-F238E27FC236}">
                <a16:creationId xmlns:a16="http://schemas.microsoft.com/office/drawing/2014/main" id="{03F2B5B2-3BC7-FE18-7C22-CDE75DF6194D}"/>
              </a:ext>
            </a:extLst>
          </p:cNvPr>
          <p:cNvSpPr>
            <a:spLocks noGrp="1"/>
          </p:cNvSpPr>
          <p:nvPr>
            <p:ph idx="1"/>
          </p:nvPr>
        </p:nvSpPr>
        <p:spPr>
          <a:xfrm>
            <a:off x="1370693" y="2911252"/>
            <a:ext cx="15530643" cy="6088127"/>
          </a:xfrm>
        </p:spPr>
        <p:txBody>
          <a:bodyPr/>
          <a:lstStyle/>
          <a:p>
            <a:r>
              <a:rPr lang="en-IN" dirty="0">
                <a:latin typeface="Arimo Bold" panose="020B0604020202020204" charset="0"/>
                <a:ea typeface="Arimo Bold" panose="020B0604020202020204" charset="0"/>
                <a:cs typeface="Arimo Bold" panose="020B0604020202020204" charset="0"/>
              </a:rPr>
              <a:t>Improved Model Accuracy - </a:t>
            </a:r>
            <a:r>
              <a:rPr lang="en-US" dirty="0">
                <a:latin typeface="Arimo" panose="020B0604020202020204" charset="0"/>
                <a:ea typeface="Arimo" panose="020B0604020202020204" charset="0"/>
                <a:cs typeface="Arimo" panose="020B0604020202020204" charset="0"/>
              </a:rPr>
              <a:t>Future work can focus on refining CNN architectures to improve detection accuracy, especially for small or early-stage tumors.</a:t>
            </a:r>
          </a:p>
          <a:p>
            <a:r>
              <a:rPr lang="en-IN" b="1" dirty="0">
                <a:latin typeface="Arimo Bold" panose="020B0604020202020204" charset="0"/>
                <a:ea typeface="Arimo Bold" panose="020B0604020202020204" charset="0"/>
                <a:cs typeface="Arimo Bold" panose="020B0604020202020204" charset="0"/>
              </a:rPr>
              <a:t>Real-time Detection </a:t>
            </a:r>
            <a:r>
              <a:rPr lang="en-IN" dirty="0">
                <a:latin typeface="Arimo Bold" panose="020B0604020202020204" charset="0"/>
                <a:ea typeface="Arimo Bold" panose="020B0604020202020204" charset="0"/>
                <a:cs typeface="Arimo Bold" panose="020B0604020202020204" charset="0"/>
              </a:rPr>
              <a:t>- </a:t>
            </a:r>
            <a:r>
              <a:rPr lang="en-US" dirty="0">
                <a:latin typeface="Arimo" panose="020B0604020202020204" charset="0"/>
                <a:ea typeface="Arimo" panose="020B0604020202020204" charset="0"/>
                <a:cs typeface="Arimo" panose="020B0604020202020204" charset="0"/>
              </a:rPr>
              <a:t>Developing a system capable of real-time tumor detection and diagnosis during iris scans in a clinical setting.</a:t>
            </a:r>
          </a:p>
          <a:p>
            <a:r>
              <a:rPr lang="en-IN" dirty="0">
                <a:latin typeface="Arimo Bold" panose="020B0604020202020204" charset="0"/>
                <a:ea typeface="Arimo Bold" panose="020B0604020202020204" charset="0"/>
                <a:cs typeface="Arimo Bold" panose="020B0604020202020204" charset="0"/>
              </a:rPr>
              <a:t>Automated Tumor Segmentation</a:t>
            </a:r>
            <a:r>
              <a:rPr lang="en-US" dirty="0">
                <a:latin typeface="Arimo Bold" panose="020B0604020202020204" charset="0"/>
                <a:ea typeface="Arimo Bold" panose="020B0604020202020204" charset="0"/>
                <a:cs typeface="Arimo Bold" panose="020B0604020202020204" charset="0"/>
              </a:rPr>
              <a:t> - </a:t>
            </a:r>
            <a:r>
              <a:rPr lang="en-US" dirty="0">
                <a:latin typeface="Arimo" panose="020B0604020202020204" charset="0"/>
                <a:ea typeface="Arimo" panose="020B0604020202020204" charset="0"/>
                <a:cs typeface="Arimo" panose="020B0604020202020204" charset="0"/>
              </a:rPr>
              <a:t>Developing a system to automatically segment tumors from iris images to aid doctors in visual diagnosis.</a:t>
            </a:r>
          </a:p>
          <a:p>
            <a:r>
              <a:rPr lang="en-IN" dirty="0">
                <a:latin typeface="Arimo Bold" panose="020B0604020202020204" charset="0"/>
                <a:ea typeface="Arimo Bold" panose="020B0604020202020204" charset="0"/>
                <a:cs typeface="Arimo Bold" panose="020B0604020202020204" charset="0"/>
              </a:rPr>
              <a:t>Multimodal Data Integration</a:t>
            </a:r>
            <a:r>
              <a:rPr lang="en-US" dirty="0">
                <a:latin typeface="Arimo Bold" panose="020B0604020202020204" charset="0"/>
                <a:ea typeface="Arimo Bold" panose="020B0604020202020204" charset="0"/>
                <a:cs typeface="Arimo Bold" panose="020B0604020202020204" charset="0"/>
              </a:rPr>
              <a:t> - </a:t>
            </a:r>
            <a:r>
              <a:rPr lang="en-US" dirty="0">
                <a:latin typeface="Arimo" panose="020B0604020202020204" charset="0"/>
                <a:ea typeface="Arimo" panose="020B0604020202020204" charset="0"/>
                <a:cs typeface="Arimo" panose="020B0604020202020204" charset="0"/>
              </a:rPr>
              <a:t>Combining iris images with other medical data (e.g., patient history, genetic information, or OCT scans) to enhance prediction accuracy.</a:t>
            </a:r>
            <a:endParaRPr lang="en-IN" dirty="0">
              <a:latin typeface="Arimo" panose="020B0604020202020204" charset="0"/>
              <a:ea typeface="Arimo" panose="020B0604020202020204" charset="0"/>
              <a:cs typeface="Arimo" panose="020B0604020202020204" charset="0"/>
            </a:endParaRPr>
          </a:p>
          <a:p>
            <a:endParaRPr lang="en-IN" dirty="0"/>
          </a:p>
        </p:txBody>
      </p:sp>
    </p:spTree>
    <p:extLst>
      <p:ext uri="{BB962C8B-B14F-4D97-AF65-F5344CB8AC3E}">
        <p14:creationId xmlns:p14="http://schemas.microsoft.com/office/powerpoint/2010/main" val="289025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A2A2D">
                <a:alpha val="9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754839" y="658416"/>
            <a:ext cx="9636324" cy="742254"/>
          </a:xfrm>
          <a:prstGeom prst="rect">
            <a:avLst/>
          </a:prstGeom>
        </p:spPr>
        <p:txBody>
          <a:bodyPr lIns="0" tIns="0" rIns="0" bIns="0" rtlCol="0" anchor="t">
            <a:spAutoFit/>
          </a:bodyPr>
          <a:lstStyle/>
          <a:p>
            <a:pPr algn="l">
              <a:lnSpc>
                <a:spcPts val="6249"/>
              </a:lnSpc>
            </a:pPr>
            <a:r>
              <a:rPr lang="en-US" sz="4999" b="1" dirty="0">
                <a:solidFill>
                  <a:srgbClr val="CBCCCE"/>
                </a:solidFill>
                <a:latin typeface="Arimo Bold"/>
                <a:ea typeface="Arimo Bold"/>
                <a:cs typeface="Arimo Bold"/>
                <a:sym typeface="Arimo Bold"/>
              </a:rPr>
              <a:t>Conclusion</a:t>
            </a:r>
          </a:p>
        </p:txBody>
      </p:sp>
      <p:sp>
        <p:nvSpPr>
          <p:cNvPr id="7" name="Freeform 7" descr="preencoded.png"/>
          <p:cNvSpPr/>
          <p:nvPr/>
        </p:nvSpPr>
        <p:spPr>
          <a:xfrm>
            <a:off x="7754839" y="2691705"/>
            <a:ext cx="1281112" cy="2296417"/>
          </a:xfrm>
          <a:custGeom>
            <a:avLst/>
            <a:gdLst/>
            <a:ahLst/>
            <a:cxnLst/>
            <a:rect l="l" t="t" r="r" b="b"/>
            <a:pathLst>
              <a:path w="1281112" h="2296417">
                <a:moveTo>
                  <a:pt x="0" y="0"/>
                </a:moveTo>
                <a:lnTo>
                  <a:pt x="1281112" y="0"/>
                </a:lnTo>
                <a:lnTo>
                  <a:pt x="1281112" y="2296417"/>
                </a:lnTo>
                <a:lnTo>
                  <a:pt x="0" y="2296417"/>
                </a:lnTo>
                <a:lnTo>
                  <a:pt x="0" y="0"/>
                </a:lnTo>
                <a:close/>
              </a:path>
            </a:pathLst>
          </a:custGeom>
          <a:blipFill>
            <a:blip r:embed="rId5"/>
            <a:stretch>
              <a:fillRect l="-205" r="-205"/>
            </a:stretch>
          </a:blipFill>
        </p:spPr>
      </p:sp>
      <p:sp>
        <p:nvSpPr>
          <p:cNvPr id="8" name="TextBox 8"/>
          <p:cNvSpPr txBox="1"/>
          <p:nvPr/>
        </p:nvSpPr>
        <p:spPr>
          <a:xfrm>
            <a:off x="9420225" y="2919264"/>
            <a:ext cx="3203079" cy="428923"/>
          </a:xfrm>
          <a:prstGeom prst="rect">
            <a:avLst/>
          </a:prstGeom>
        </p:spPr>
        <p:txBody>
          <a:bodyPr lIns="0" tIns="0" rIns="0" bIns="0" rtlCol="0" anchor="t">
            <a:spAutoFit/>
          </a:bodyPr>
          <a:lstStyle/>
          <a:p>
            <a:pPr algn="l">
              <a:lnSpc>
                <a:spcPts val="3124"/>
              </a:lnSpc>
            </a:pPr>
            <a:r>
              <a:rPr lang="en-US" sz="2499" b="1">
                <a:solidFill>
                  <a:srgbClr val="CFD0D8"/>
                </a:solidFill>
                <a:latin typeface="Arimo Bold"/>
                <a:ea typeface="Arimo Bold"/>
                <a:cs typeface="Arimo Bold"/>
                <a:sym typeface="Arimo Bold"/>
              </a:rPr>
              <a:t>Project Outcome</a:t>
            </a:r>
          </a:p>
        </p:txBody>
      </p:sp>
      <p:sp>
        <p:nvSpPr>
          <p:cNvPr id="9" name="TextBox 9"/>
          <p:cNvSpPr txBox="1"/>
          <p:nvPr/>
        </p:nvSpPr>
        <p:spPr>
          <a:xfrm>
            <a:off x="9420225" y="3425726"/>
            <a:ext cx="7970936" cy="1176338"/>
          </a:xfrm>
          <a:prstGeom prst="rect">
            <a:avLst/>
          </a:prstGeom>
        </p:spPr>
        <p:txBody>
          <a:bodyPr lIns="0" tIns="0" rIns="0" bIns="0" rtlCol="0" anchor="t">
            <a:spAutoFit/>
          </a:bodyPr>
          <a:lstStyle/>
          <a:p>
            <a:pPr algn="just">
              <a:lnSpc>
                <a:spcPts val="3187"/>
              </a:lnSpc>
            </a:pPr>
            <a:r>
              <a:rPr lang="en-US" sz="2000">
                <a:solidFill>
                  <a:srgbClr val="CFD0D8"/>
                </a:solidFill>
                <a:latin typeface="Arimo"/>
                <a:ea typeface="Arimo"/>
                <a:cs typeface="Arimo"/>
                <a:sym typeface="Arimo"/>
              </a:rPr>
              <a:t>The project successfully developed a CNN model capable of detecting iris tumors with high accuracy, showcasing the potential of AI in improving healthcare outcomes.</a:t>
            </a:r>
          </a:p>
        </p:txBody>
      </p:sp>
      <p:sp>
        <p:nvSpPr>
          <p:cNvPr id="10" name="Freeform 10" descr="preencoded.png"/>
          <p:cNvSpPr/>
          <p:nvPr/>
        </p:nvSpPr>
        <p:spPr>
          <a:xfrm>
            <a:off x="7754839" y="4988124"/>
            <a:ext cx="1281112" cy="2296417"/>
          </a:xfrm>
          <a:custGeom>
            <a:avLst/>
            <a:gdLst/>
            <a:ahLst/>
            <a:cxnLst/>
            <a:rect l="l" t="t" r="r" b="b"/>
            <a:pathLst>
              <a:path w="1281112" h="2296417">
                <a:moveTo>
                  <a:pt x="0" y="0"/>
                </a:moveTo>
                <a:lnTo>
                  <a:pt x="1281112" y="0"/>
                </a:lnTo>
                <a:lnTo>
                  <a:pt x="1281112" y="2296417"/>
                </a:lnTo>
                <a:lnTo>
                  <a:pt x="0" y="2296417"/>
                </a:lnTo>
                <a:lnTo>
                  <a:pt x="0" y="0"/>
                </a:lnTo>
                <a:close/>
              </a:path>
            </a:pathLst>
          </a:custGeom>
          <a:blipFill>
            <a:blip r:embed="rId6"/>
            <a:stretch>
              <a:fillRect l="-205" r="-205"/>
            </a:stretch>
          </a:blipFill>
        </p:spPr>
      </p:sp>
      <p:sp>
        <p:nvSpPr>
          <p:cNvPr id="11" name="TextBox 11"/>
          <p:cNvSpPr txBox="1"/>
          <p:nvPr/>
        </p:nvSpPr>
        <p:spPr>
          <a:xfrm>
            <a:off x="9420225" y="5215681"/>
            <a:ext cx="3241030" cy="428922"/>
          </a:xfrm>
          <a:prstGeom prst="rect">
            <a:avLst/>
          </a:prstGeom>
        </p:spPr>
        <p:txBody>
          <a:bodyPr lIns="0" tIns="0" rIns="0" bIns="0" rtlCol="0" anchor="t">
            <a:spAutoFit/>
          </a:bodyPr>
          <a:lstStyle/>
          <a:p>
            <a:pPr algn="l">
              <a:lnSpc>
                <a:spcPts val="3124"/>
              </a:lnSpc>
            </a:pPr>
            <a:r>
              <a:rPr lang="en-US" sz="2499" b="1">
                <a:solidFill>
                  <a:srgbClr val="CFD0D8"/>
                </a:solidFill>
                <a:latin typeface="Arimo Bold"/>
                <a:ea typeface="Arimo Bold"/>
                <a:cs typeface="Arimo Bold"/>
                <a:sym typeface="Arimo Bold"/>
              </a:rPr>
              <a:t>Further Development</a:t>
            </a:r>
          </a:p>
        </p:txBody>
      </p:sp>
      <p:sp>
        <p:nvSpPr>
          <p:cNvPr id="12" name="TextBox 12"/>
          <p:cNvSpPr txBox="1"/>
          <p:nvPr/>
        </p:nvSpPr>
        <p:spPr>
          <a:xfrm>
            <a:off x="9420225" y="5722144"/>
            <a:ext cx="7970936" cy="1176338"/>
          </a:xfrm>
          <a:prstGeom prst="rect">
            <a:avLst/>
          </a:prstGeom>
        </p:spPr>
        <p:txBody>
          <a:bodyPr lIns="0" tIns="0" rIns="0" bIns="0" rtlCol="0" anchor="t">
            <a:spAutoFit/>
          </a:bodyPr>
          <a:lstStyle/>
          <a:p>
            <a:pPr algn="just">
              <a:lnSpc>
                <a:spcPts val="3187"/>
              </a:lnSpc>
            </a:pPr>
            <a:r>
              <a:rPr lang="en-US" sz="2000">
                <a:solidFill>
                  <a:srgbClr val="CFD0D8"/>
                </a:solidFill>
                <a:latin typeface="Arimo"/>
                <a:ea typeface="Arimo"/>
                <a:cs typeface="Arimo"/>
                <a:sym typeface="Arimo"/>
              </a:rPr>
              <a:t>Future work could focus on expanding the dataset, exploring more advanced CNN architectures, and integrating the model into clinical workflows.</a:t>
            </a:r>
          </a:p>
        </p:txBody>
      </p:sp>
      <p:sp>
        <p:nvSpPr>
          <p:cNvPr id="13" name="Freeform 13" descr="preencoded.png"/>
          <p:cNvSpPr/>
          <p:nvPr/>
        </p:nvSpPr>
        <p:spPr>
          <a:xfrm>
            <a:off x="7754839" y="7284541"/>
            <a:ext cx="1281112" cy="2296418"/>
          </a:xfrm>
          <a:custGeom>
            <a:avLst/>
            <a:gdLst/>
            <a:ahLst/>
            <a:cxnLst/>
            <a:rect l="l" t="t" r="r" b="b"/>
            <a:pathLst>
              <a:path w="1281112" h="2296418">
                <a:moveTo>
                  <a:pt x="0" y="0"/>
                </a:moveTo>
                <a:lnTo>
                  <a:pt x="1281112" y="0"/>
                </a:lnTo>
                <a:lnTo>
                  <a:pt x="1281112" y="2296418"/>
                </a:lnTo>
                <a:lnTo>
                  <a:pt x="0" y="2296418"/>
                </a:lnTo>
                <a:lnTo>
                  <a:pt x="0" y="0"/>
                </a:lnTo>
                <a:close/>
              </a:path>
            </a:pathLst>
          </a:custGeom>
          <a:blipFill>
            <a:blip r:embed="rId7"/>
            <a:stretch>
              <a:fillRect l="-205" r="-205"/>
            </a:stretch>
          </a:blipFill>
        </p:spPr>
      </p:sp>
      <p:sp>
        <p:nvSpPr>
          <p:cNvPr id="14" name="TextBox 14"/>
          <p:cNvSpPr txBox="1"/>
          <p:nvPr/>
        </p:nvSpPr>
        <p:spPr>
          <a:xfrm>
            <a:off x="9420225" y="7512100"/>
            <a:ext cx="3203079" cy="428922"/>
          </a:xfrm>
          <a:prstGeom prst="rect">
            <a:avLst/>
          </a:prstGeom>
        </p:spPr>
        <p:txBody>
          <a:bodyPr lIns="0" tIns="0" rIns="0" bIns="0" rtlCol="0" anchor="t">
            <a:spAutoFit/>
          </a:bodyPr>
          <a:lstStyle/>
          <a:p>
            <a:pPr algn="l">
              <a:lnSpc>
                <a:spcPts val="3124"/>
              </a:lnSpc>
            </a:pPr>
            <a:r>
              <a:rPr lang="en-US" sz="2499" b="1">
                <a:solidFill>
                  <a:srgbClr val="CFD0D8"/>
                </a:solidFill>
                <a:latin typeface="Arimo Bold"/>
                <a:ea typeface="Arimo Bold"/>
                <a:cs typeface="Arimo Bold"/>
                <a:sym typeface="Arimo Bold"/>
              </a:rPr>
              <a:t>Impact</a:t>
            </a:r>
          </a:p>
        </p:txBody>
      </p:sp>
      <p:sp>
        <p:nvSpPr>
          <p:cNvPr id="15" name="TextBox 15"/>
          <p:cNvSpPr txBox="1"/>
          <p:nvPr/>
        </p:nvSpPr>
        <p:spPr>
          <a:xfrm>
            <a:off x="9420225" y="8018561"/>
            <a:ext cx="7970936" cy="1176338"/>
          </a:xfrm>
          <a:prstGeom prst="rect">
            <a:avLst/>
          </a:prstGeom>
        </p:spPr>
        <p:txBody>
          <a:bodyPr lIns="0" tIns="0" rIns="0" bIns="0" rtlCol="0" anchor="t">
            <a:spAutoFit/>
          </a:bodyPr>
          <a:lstStyle/>
          <a:p>
            <a:pPr algn="just">
              <a:lnSpc>
                <a:spcPts val="3187"/>
              </a:lnSpc>
            </a:pPr>
            <a:r>
              <a:rPr lang="en-US" sz="2000">
                <a:solidFill>
                  <a:srgbClr val="CFD0D8"/>
                </a:solidFill>
                <a:latin typeface="Arimo"/>
                <a:ea typeface="Arimo"/>
                <a:cs typeface="Arimo"/>
                <a:sym typeface="Arimo"/>
              </a:rPr>
              <a:t>This project demonstrates the transformative potential of AI in ophthalmology, with the potential to improve patient care, reduce costs, and accelerate scientific discovery.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B30D14-451C-C6CA-5133-46AB823CCCC7}"/>
              </a:ext>
            </a:extLst>
          </p:cNvPr>
          <p:cNvSpPr txBox="1"/>
          <p:nvPr/>
        </p:nvSpPr>
        <p:spPr>
          <a:xfrm>
            <a:off x="1799184" y="3991372"/>
            <a:ext cx="12889432" cy="1569660"/>
          </a:xfrm>
          <a:prstGeom prst="rect">
            <a:avLst/>
          </a:prstGeom>
          <a:noFill/>
        </p:spPr>
        <p:txBody>
          <a:bodyPr wrap="square" rtlCol="0">
            <a:spAutoFit/>
          </a:bodyPr>
          <a:lstStyle/>
          <a:p>
            <a:r>
              <a:rPr lang="en-US" sz="9600" dirty="0">
                <a:latin typeface="Arimo Bold" panose="020B0604020202020204" charset="0"/>
                <a:ea typeface="Arimo Bold" panose="020B0604020202020204" charset="0"/>
                <a:cs typeface="Arimo Bold" panose="020B0604020202020204" charset="0"/>
              </a:rPr>
              <a:t>THANK YOU</a:t>
            </a:r>
            <a:endParaRPr lang="en-IN" sz="9600" dirty="0">
              <a:latin typeface="Arimo Bold" panose="020B0604020202020204" charset="0"/>
              <a:ea typeface="Arimo Bold" panose="020B0604020202020204" charset="0"/>
              <a:cs typeface="Arimo Bold" panose="020B0604020202020204" charset="0"/>
            </a:endParaRPr>
          </a:p>
        </p:txBody>
      </p:sp>
    </p:spTree>
    <p:extLst>
      <p:ext uri="{BB962C8B-B14F-4D97-AF65-F5344CB8AC3E}">
        <p14:creationId xmlns:p14="http://schemas.microsoft.com/office/powerpoint/2010/main" val="4140869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C76D-D915-1C52-5984-2A5DFBCA57F2}"/>
              </a:ext>
            </a:extLst>
          </p:cNvPr>
          <p:cNvSpPr>
            <a:spLocks noGrp="1"/>
          </p:cNvSpPr>
          <p:nvPr>
            <p:ph type="title"/>
          </p:nvPr>
        </p:nvSpPr>
        <p:spPr>
          <a:xfrm>
            <a:off x="1007096" y="872361"/>
            <a:ext cx="4460939" cy="1455675"/>
          </a:xfrm>
        </p:spPr>
        <p:txBody>
          <a:bodyPr>
            <a:normAutofit/>
          </a:bodyPr>
          <a:lstStyle/>
          <a:p>
            <a:r>
              <a:rPr lang="en-US" dirty="0">
                <a:latin typeface="Arimo Bold" panose="020B0604020202020204" charset="0"/>
                <a:ea typeface="Arimo Bold" panose="020B0604020202020204" charset="0"/>
                <a:cs typeface="Arimo Bold" panose="020B0604020202020204" charset="0"/>
              </a:rPr>
              <a:t>Agenda</a:t>
            </a:r>
            <a:endParaRPr lang="en-IN" dirty="0">
              <a:latin typeface="Arimo Bold" panose="020B0604020202020204" charset="0"/>
              <a:ea typeface="Arimo Bold" panose="020B0604020202020204" charset="0"/>
              <a:cs typeface="Arimo Bold" panose="020B0604020202020204" charset="0"/>
            </a:endParaRPr>
          </a:p>
        </p:txBody>
      </p:sp>
      <p:sp>
        <p:nvSpPr>
          <p:cNvPr id="3" name="Content Placeholder 2">
            <a:extLst>
              <a:ext uri="{FF2B5EF4-FFF2-40B4-BE49-F238E27FC236}">
                <a16:creationId xmlns:a16="http://schemas.microsoft.com/office/drawing/2014/main" id="{D8F606C2-0602-8C19-4B93-BBEE49E77B7A}"/>
              </a:ext>
            </a:extLst>
          </p:cNvPr>
          <p:cNvSpPr>
            <a:spLocks noGrp="1"/>
          </p:cNvSpPr>
          <p:nvPr>
            <p:ph idx="1"/>
          </p:nvPr>
        </p:nvSpPr>
        <p:spPr>
          <a:xfrm>
            <a:off x="1370693" y="2598674"/>
            <a:ext cx="15530643" cy="7297354"/>
          </a:xfrm>
        </p:spPr>
        <p:txBody>
          <a:bodyPr>
            <a:normAutofit fontScale="92500" lnSpcReduction="20000"/>
          </a:bodyPr>
          <a:lstStyle/>
          <a:p>
            <a:r>
              <a:rPr lang="en-US" sz="3200" b="1" dirty="0">
                <a:solidFill>
                  <a:srgbClr val="CBCCCE"/>
                </a:solidFill>
                <a:latin typeface="Arimo Bold"/>
                <a:ea typeface="Arimo Bold"/>
                <a:cs typeface="Arimo Bold"/>
                <a:sym typeface="Arimo Bold"/>
              </a:rPr>
              <a:t>Objective and Problem statement</a:t>
            </a:r>
          </a:p>
          <a:p>
            <a:r>
              <a:rPr lang="en-US" sz="3200" b="1" dirty="0">
                <a:solidFill>
                  <a:srgbClr val="CBCCCE"/>
                </a:solidFill>
                <a:latin typeface="Arimo Bold"/>
                <a:ea typeface="Arimo Bold"/>
                <a:cs typeface="Arimo Bold"/>
                <a:sym typeface="Arimo Bold"/>
              </a:rPr>
              <a:t>Importance of Iris Tumor Detection</a:t>
            </a:r>
          </a:p>
          <a:p>
            <a:r>
              <a:rPr lang="en-US" sz="3200" b="1" dirty="0">
                <a:solidFill>
                  <a:srgbClr val="CBCCCE"/>
                </a:solidFill>
                <a:latin typeface="Arimo Bold"/>
                <a:ea typeface="Arimo Bold"/>
                <a:cs typeface="Arimo Bold"/>
                <a:sym typeface="Arimo Bold"/>
              </a:rPr>
              <a:t>Overview of Convolutional Neural Networks (CNNs)</a:t>
            </a:r>
          </a:p>
          <a:p>
            <a:r>
              <a:rPr lang="en-US" sz="3200" b="1" dirty="0">
                <a:solidFill>
                  <a:srgbClr val="CBCCCE"/>
                </a:solidFill>
                <a:latin typeface="Arimo Bold"/>
                <a:ea typeface="Arimo Bold"/>
                <a:cs typeface="Arimo Bold"/>
                <a:sym typeface="Arimo Bold"/>
              </a:rPr>
              <a:t>Architecture</a:t>
            </a:r>
          </a:p>
          <a:p>
            <a:r>
              <a:rPr lang="en-US" sz="3200" b="1" dirty="0">
                <a:solidFill>
                  <a:srgbClr val="CBCCCE"/>
                </a:solidFill>
                <a:latin typeface="Arimo Bold"/>
                <a:ea typeface="Arimo Bold"/>
                <a:cs typeface="Arimo Bold"/>
                <a:sym typeface="Arimo Bold"/>
              </a:rPr>
              <a:t>Dataset Collection and Preprocessing</a:t>
            </a:r>
          </a:p>
          <a:p>
            <a:r>
              <a:rPr lang="en-US" sz="3200" b="1" dirty="0">
                <a:solidFill>
                  <a:srgbClr val="CBCCCE"/>
                </a:solidFill>
                <a:latin typeface="Arimo Bold"/>
                <a:ea typeface="Arimo Bold"/>
                <a:cs typeface="Arimo Bold"/>
                <a:sym typeface="Arimo Bold"/>
              </a:rPr>
              <a:t>Designing the CNN model</a:t>
            </a:r>
          </a:p>
          <a:p>
            <a:r>
              <a:rPr lang="en-US" sz="3200" b="1" dirty="0">
                <a:solidFill>
                  <a:srgbClr val="CBCCCE"/>
                </a:solidFill>
                <a:latin typeface="Arimo Bold"/>
                <a:ea typeface="Arimo Bold"/>
                <a:cs typeface="Arimo Bold"/>
                <a:sym typeface="Arimo Bold"/>
              </a:rPr>
              <a:t>Training the CNN model</a:t>
            </a:r>
          </a:p>
          <a:p>
            <a:r>
              <a:rPr lang="en-US" sz="3200" b="1" dirty="0">
                <a:solidFill>
                  <a:srgbClr val="CBCCCE"/>
                </a:solidFill>
                <a:latin typeface="Arimo Bold"/>
                <a:ea typeface="Arimo Bold"/>
                <a:cs typeface="Arimo Bold"/>
                <a:sym typeface="Arimo Bold"/>
              </a:rPr>
              <a:t>Evaluating and Fine Tuning the Model</a:t>
            </a:r>
          </a:p>
          <a:p>
            <a:r>
              <a:rPr lang="en-US" sz="3200" dirty="0">
                <a:latin typeface="Arimo Bold" panose="020B0604020202020204" charset="0"/>
                <a:ea typeface="Arimo Bold" panose="020B0604020202020204" charset="0"/>
                <a:cs typeface="Arimo Bold" panose="020B0604020202020204" charset="0"/>
              </a:rPr>
              <a:t>Result</a:t>
            </a:r>
          </a:p>
          <a:p>
            <a:r>
              <a:rPr lang="en-US" sz="3200" b="1" dirty="0">
                <a:solidFill>
                  <a:srgbClr val="CBCCCE"/>
                </a:solidFill>
                <a:latin typeface="Arimo Bold" panose="020B0604020202020204" charset="0"/>
                <a:ea typeface="Arimo Bold" panose="020B0604020202020204" charset="0"/>
                <a:cs typeface="Arimo Bold" panose="020B0604020202020204" charset="0"/>
                <a:sym typeface="Arimo Bold"/>
              </a:rPr>
              <a:t>Challenges</a:t>
            </a:r>
          </a:p>
          <a:p>
            <a:r>
              <a:rPr lang="en-US" sz="3200" b="1" dirty="0">
                <a:solidFill>
                  <a:srgbClr val="CBCCCE"/>
                </a:solidFill>
                <a:latin typeface="Arimo Bold" panose="020B0604020202020204" charset="0"/>
                <a:ea typeface="Arimo Bold" panose="020B0604020202020204" charset="0"/>
                <a:cs typeface="Arimo Bold" panose="020B0604020202020204" charset="0"/>
                <a:sym typeface="Arimo Bold"/>
              </a:rPr>
              <a:t>Future Scope</a:t>
            </a:r>
          </a:p>
          <a:p>
            <a:r>
              <a:rPr lang="en-US" sz="3200" b="1" dirty="0">
                <a:solidFill>
                  <a:srgbClr val="CBCCCE"/>
                </a:solidFill>
                <a:latin typeface="Arimo Bold" panose="020B0604020202020204" charset="0"/>
                <a:ea typeface="Arimo Bold" panose="020B0604020202020204" charset="0"/>
                <a:cs typeface="Arimo Bold" panose="020B0604020202020204" charset="0"/>
                <a:sym typeface="Arimo Bold"/>
              </a:rPr>
              <a:t>Conclusion</a:t>
            </a:r>
            <a:endParaRPr lang="en-US" sz="3200" b="1" dirty="0">
              <a:solidFill>
                <a:srgbClr val="CBCCCE"/>
              </a:solidFill>
              <a:latin typeface="Arimo Bold"/>
              <a:ea typeface="Arimo Bold"/>
              <a:cs typeface="Arimo Bold"/>
              <a:sym typeface="Arimo Bold"/>
            </a:endParaRPr>
          </a:p>
          <a:p>
            <a:endParaRPr lang="en-US" sz="3200" b="1" dirty="0">
              <a:solidFill>
                <a:srgbClr val="CBCCCE"/>
              </a:solidFill>
              <a:latin typeface="Arimo Bold"/>
              <a:ea typeface="Arimo Bold"/>
              <a:cs typeface="Arimo Bold"/>
              <a:sym typeface="Arimo Bold"/>
            </a:endParaRPr>
          </a:p>
          <a:p>
            <a:endParaRPr lang="en-IN" dirty="0"/>
          </a:p>
        </p:txBody>
      </p:sp>
    </p:spTree>
    <p:extLst>
      <p:ext uri="{BB962C8B-B14F-4D97-AF65-F5344CB8AC3E}">
        <p14:creationId xmlns:p14="http://schemas.microsoft.com/office/powerpoint/2010/main" val="2747561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A2A2D">
                <a:alpha val="94902"/>
              </a:srgbClr>
            </a:solidFill>
          </p:spPr>
        </p:sp>
      </p:grpSp>
      <p:sp>
        <p:nvSpPr>
          <p:cNvPr id="5" name="TextBox 5"/>
          <p:cNvSpPr txBox="1"/>
          <p:nvPr/>
        </p:nvSpPr>
        <p:spPr>
          <a:xfrm>
            <a:off x="992238" y="773460"/>
            <a:ext cx="12904290" cy="825995"/>
          </a:xfrm>
          <a:prstGeom prst="rect">
            <a:avLst/>
          </a:prstGeom>
        </p:spPr>
        <p:txBody>
          <a:bodyPr wrap="square" lIns="0" tIns="0" rIns="0" bIns="0" rtlCol="0" anchor="t">
            <a:spAutoFit/>
          </a:bodyPr>
          <a:lstStyle/>
          <a:p>
            <a:pPr algn="l">
              <a:lnSpc>
                <a:spcPts val="6937"/>
              </a:lnSpc>
            </a:pPr>
            <a:r>
              <a:rPr lang="en-US" sz="5562" b="1" dirty="0">
                <a:solidFill>
                  <a:srgbClr val="CBCCCE"/>
                </a:solidFill>
                <a:latin typeface="Arimo Bold"/>
                <a:ea typeface="Arimo Bold"/>
                <a:cs typeface="Arimo Bold"/>
                <a:sym typeface="Arimo Bold"/>
              </a:rPr>
              <a:t>Objective and Problem statement</a:t>
            </a:r>
          </a:p>
        </p:txBody>
      </p:sp>
      <p:sp>
        <p:nvSpPr>
          <p:cNvPr id="6" name="TextBox 6"/>
          <p:cNvSpPr txBox="1"/>
          <p:nvPr/>
        </p:nvSpPr>
        <p:spPr>
          <a:xfrm>
            <a:off x="992238" y="1945778"/>
            <a:ext cx="15816858" cy="3641766"/>
          </a:xfrm>
          <a:prstGeom prst="rect">
            <a:avLst/>
          </a:prstGeom>
        </p:spPr>
        <p:txBody>
          <a:bodyPr lIns="0" tIns="0" rIns="0" bIns="0" rtlCol="0" anchor="t">
            <a:spAutoFit/>
          </a:bodyPr>
          <a:lstStyle/>
          <a:p>
            <a:pPr algn="just">
              <a:lnSpc>
                <a:spcPts val="3562"/>
              </a:lnSpc>
            </a:pPr>
            <a:r>
              <a:rPr lang="en-US" sz="2187" dirty="0">
                <a:solidFill>
                  <a:srgbClr val="CFD0D8"/>
                </a:solidFill>
                <a:latin typeface="Arimo"/>
                <a:ea typeface="Arimo"/>
                <a:cs typeface="Arimo"/>
                <a:sym typeface="Arimo"/>
              </a:rPr>
              <a:t>Objective  </a:t>
            </a:r>
          </a:p>
          <a:p>
            <a:pPr algn="just">
              <a:lnSpc>
                <a:spcPts val="3562"/>
              </a:lnSpc>
            </a:pPr>
            <a:r>
              <a:rPr lang="en-US" sz="2187" dirty="0">
                <a:solidFill>
                  <a:srgbClr val="CFD0D8"/>
                </a:solidFill>
                <a:latin typeface="Arimo"/>
                <a:ea typeface="Arimo"/>
                <a:cs typeface="Arimo"/>
                <a:sym typeface="Arimo"/>
              </a:rPr>
              <a:t>To develop an AI-based system utilizing Convolutional Neural Networks (CNN) for the accurate detection of iris tumors from medical images. The solution aims to address the challenges associated with manual diagnosis by providing a reliable, fast, and automated alternative. The system should be capable of identifying subtle patterns and anomalies in iris images that may indicate the presence of tumors, facilitating early diagnosis and reducing the burden on ophthalmologists. Additionally, the project will focus on making the tool user-friendly for healthcare professionals and adaptable for integration into existing diagnostic workflows.  This objective extends to ensuring the model works well even with limited data, leverages innovative image preprocessing techniques, and provides interpretable outputs to gain the trust of medical practitioners. </a:t>
            </a:r>
          </a:p>
        </p:txBody>
      </p:sp>
      <p:sp>
        <p:nvSpPr>
          <p:cNvPr id="7" name="TextBox 7"/>
          <p:cNvSpPr txBox="1"/>
          <p:nvPr/>
        </p:nvSpPr>
        <p:spPr>
          <a:xfrm>
            <a:off x="992238" y="5933868"/>
            <a:ext cx="15780396" cy="3180101"/>
          </a:xfrm>
          <a:prstGeom prst="rect">
            <a:avLst/>
          </a:prstGeom>
        </p:spPr>
        <p:txBody>
          <a:bodyPr lIns="0" tIns="0" rIns="0" bIns="0" rtlCol="0" anchor="t">
            <a:spAutoFit/>
          </a:bodyPr>
          <a:lstStyle/>
          <a:p>
            <a:pPr algn="just">
              <a:lnSpc>
                <a:spcPts val="3562"/>
              </a:lnSpc>
            </a:pPr>
            <a:r>
              <a:rPr lang="en-US" sz="2187" dirty="0">
                <a:solidFill>
                  <a:srgbClr val="CFD0D8"/>
                </a:solidFill>
                <a:latin typeface="Arimo"/>
                <a:ea typeface="Arimo"/>
                <a:cs typeface="Arimo"/>
                <a:sym typeface="Arimo"/>
              </a:rPr>
              <a:t>Problem Description  </a:t>
            </a:r>
          </a:p>
          <a:p>
            <a:pPr algn="just">
              <a:lnSpc>
                <a:spcPts val="3562"/>
              </a:lnSpc>
            </a:pPr>
            <a:r>
              <a:rPr lang="en-US" sz="2187" dirty="0">
                <a:solidFill>
                  <a:srgbClr val="CFD0D8"/>
                </a:solidFill>
                <a:latin typeface="Arimo"/>
                <a:ea typeface="Arimo"/>
                <a:cs typeface="Arimo"/>
                <a:sym typeface="Arimo"/>
              </a:rPr>
              <a:t>Iris tumors, while relatively rare, pose significant risks to vision and overall ocular health if left undiagnosed or untreated. They can manifest as benign growths or malignant tumors, each requiring a different treatment approach. However, early-stage iris tumors often present subtle visual changes that are difficult to detect with the naked eye or through traditional diagnostic methods, especially in under-resourced medical facilities. Manual inspection by ophthalmologists is the current standard for diagnosing such conditions. However, this process is time-intensive, prone to human error, and dependent on the availability of skilled specialists. Misdiagnosis or delayed detection can lead to disease progression, impacting the patient’s quality of life.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A2A2D">
                <a:alpha val="94902"/>
              </a:srgbClr>
            </a:solidFill>
          </p:spPr>
        </p:sp>
      </p:grpSp>
      <p:sp>
        <p:nvSpPr>
          <p:cNvPr id="5" name="Freeform 5" descr="preencoded.png"/>
          <p:cNvSpPr/>
          <p:nvPr/>
        </p:nvSpPr>
        <p:spPr>
          <a:xfrm>
            <a:off x="0" y="0"/>
            <a:ext cx="18288000" cy="3325415"/>
          </a:xfrm>
          <a:custGeom>
            <a:avLst/>
            <a:gdLst/>
            <a:ahLst/>
            <a:cxnLst/>
            <a:rect l="l" t="t" r="r" b="b"/>
            <a:pathLst>
              <a:path w="18288000" h="3325415">
                <a:moveTo>
                  <a:pt x="0" y="0"/>
                </a:moveTo>
                <a:lnTo>
                  <a:pt x="18288000" y="0"/>
                </a:lnTo>
                <a:lnTo>
                  <a:pt x="18288000" y="3325415"/>
                </a:lnTo>
                <a:lnTo>
                  <a:pt x="0" y="3325415"/>
                </a:lnTo>
                <a:lnTo>
                  <a:pt x="0" y="0"/>
                </a:lnTo>
                <a:close/>
              </a:path>
            </a:pathLst>
          </a:custGeom>
          <a:blipFill>
            <a:blip r:embed="rId4"/>
            <a:stretch>
              <a:fillRect l="-17" r="-17"/>
            </a:stretch>
          </a:blipFill>
        </p:spPr>
      </p:sp>
      <p:sp>
        <p:nvSpPr>
          <p:cNvPr id="6" name="TextBox 6"/>
          <p:cNvSpPr txBox="1"/>
          <p:nvPr/>
        </p:nvSpPr>
        <p:spPr>
          <a:xfrm>
            <a:off x="865585" y="4085158"/>
            <a:ext cx="10927408" cy="1670050"/>
          </a:xfrm>
          <a:prstGeom prst="rect">
            <a:avLst/>
          </a:prstGeom>
        </p:spPr>
        <p:txBody>
          <a:bodyPr lIns="0" tIns="0" rIns="0" bIns="0" rtlCol="0" anchor="t">
            <a:spAutoFit/>
          </a:bodyPr>
          <a:lstStyle/>
          <a:p>
            <a:pPr algn="l">
              <a:lnSpc>
                <a:spcPts val="6500"/>
              </a:lnSpc>
            </a:pPr>
            <a:r>
              <a:rPr lang="en-US" sz="5187" b="1" dirty="0">
                <a:solidFill>
                  <a:srgbClr val="CBCCCE"/>
                </a:solidFill>
                <a:latin typeface="Arimo Bold"/>
                <a:ea typeface="Arimo Bold"/>
                <a:cs typeface="Arimo Bold"/>
                <a:sym typeface="Arimo Bold"/>
              </a:rPr>
              <a:t>Importance of Iris Tumor Detection</a:t>
            </a:r>
          </a:p>
        </p:txBody>
      </p:sp>
      <p:grpSp>
        <p:nvGrpSpPr>
          <p:cNvPr id="7" name="Group 7"/>
          <p:cNvGrpSpPr/>
          <p:nvPr/>
        </p:nvGrpSpPr>
        <p:grpSpPr>
          <a:xfrm>
            <a:off x="926306" y="6001791"/>
            <a:ext cx="608111" cy="608111"/>
            <a:chOff x="0" y="0"/>
            <a:chExt cx="810815" cy="810815"/>
          </a:xfrm>
        </p:grpSpPr>
        <p:sp>
          <p:nvSpPr>
            <p:cNvPr id="8" name="Freeform 8"/>
            <p:cNvSpPr/>
            <p:nvPr/>
          </p:nvSpPr>
          <p:spPr>
            <a:xfrm>
              <a:off x="6350" y="6350"/>
              <a:ext cx="798068" cy="798068"/>
            </a:xfrm>
            <a:custGeom>
              <a:avLst/>
              <a:gdLst/>
              <a:ahLst/>
              <a:cxnLst/>
              <a:rect l="l" t="t" r="r" b="b"/>
              <a:pathLst>
                <a:path w="798068" h="798068">
                  <a:moveTo>
                    <a:pt x="0" y="148971"/>
                  </a:moveTo>
                  <a:cubicBezTo>
                    <a:pt x="0" y="66675"/>
                    <a:pt x="66675" y="0"/>
                    <a:pt x="148971" y="0"/>
                  </a:cubicBezTo>
                  <a:lnTo>
                    <a:pt x="649097" y="0"/>
                  </a:lnTo>
                  <a:cubicBezTo>
                    <a:pt x="731393" y="0"/>
                    <a:pt x="798068" y="66675"/>
                    <a:pt x="798068" y="148971"/>
                  </a:cubicBezTo>
                  <a:lnTo>
                    <a:pt x="798068" y="649097"/>
                  </a:lnTo>
                  <a:cubicBezTo>
                    <a:pt x="798068" y="731393"/>
                    <a:pt x="731393" y="798068"/>
                    <a:pt x="649097" y="798068"/>
                  </a:cubicBezTo>
                  <a:lnTo>
                    <a:pt x="148971" y="798068"/>
                  </a:lnTo>
                  <a:cubicBezTo>
                    <a:pt x="66675" y="798068"/>
                    <a:pt x="0" y="731393"/>
                    <a:pt x="0" y="649097"/>
                  </a:cubicBezTo>
                  <a:close/>
                </a:path>
              </a:pathLst>
            </a:custGeom>
            <a:solidFill>
              <a:srgbClr val="3D3D42"/>
            </a:solidFill>
          </p:spPr>
        </p:sp>
        <p:sp>
          <p:nvSpPr>
            <p:cNvPr id="9" name="Freeform 9"/>
            <p:cNvSpPr/>
            <p:nvPr/>
          </p:nvSpPr>
          <p:spPr>
            <a:xfrm>
              <a:off x="0" y="0"/>
              <a:ext cx="810768" cy="810768"/>
            </a:xfrm>
            <a:custGeom>
              <a:avLst/>
              <a:gdLst/>
              <a:ahLst/>
              <a:cxnLst/>
              <a:rect l="l" t="t" r="r" b="b"/>
              <a:pathLst>
                <a:path w="810768" h="810768">
                  <a:moveTo>
                    <a:pt x="0" y="155321"/>
                  </a:moveTo>
                  <a:cubicBezTo>
                    <a:pt x="0" y="69596"/>
                    <a:pt x="69596" y="0"/>
                    <a:pt x="155321" y="0"/>
                  </a:cubicBezTo>
                  <a:lnTo>
                    <a:pt x="655447" y="0"/>
                  </a:lnTo>
                  <a:lnTo>
                    <a:pt x="655447" y="6350"/>
                  </a:lnTo>
                  <a:lnTo>
                    <a:pt x="655447" y="0"/>
                  </a:lnTo>
                  <a:cubicBezTo>
                    <a:pt x="741299" y="0"/>
                    <a:pt x="810768" y="69596"/>
                    <a:pt x="810768" y="155321"/>
                  </a:cubicBezTo>
                  <a:lnTo>
                    <a:pt x="804418" y="155321"/>
                  </a:lnTo>
                  <a:lnTo>
                    <a:pt x="810768" y="155321"/>
                  </a:lnTo>
                  <a:lnTo>
                    <a:pt x="810768" y="655447"/>
                  </a:lnTo>
                  <a:lnTo>
                    <a:pt x="804418" y="655447"/>
                  </a:lnTo>
                  <a:lnTo>
                    <a:pt x="810768" y="655447"/>
                  </a:lnTo>
                  <a:cubicBezTo>
                    <a:pt x="810768" y="741299"/>
                    <a:pt x="741172" y="810768"/>
                    <a:pt x="655447" y="810768"/>
                  </a:cubicBezTo>
                  <a:lnTo>
                    <a:pt x="655447" y="804418"/>
                  </a:lnTo>
                  <a:lnTo>
                    <a:pt x="655447" y="810768"/>
                  </a:lnTo>
                  <a:lnTo>
                    <a:pt x="155321" y="810768"/>
                  </a:lnTo>
                  <a:lnTo>
                    <a:pt x="155321" y="804418"/>
                  </a:lnTo>
                  <a:lnTo>
                    <a:pt x="155321" y="810768"/>
                  </a:lnTo>
                  <a:cubicBezTo>
                    <a:pt x="69596" y="810768"/>
                    <a:pt x="0" y="741299"/>
                    <a:pt x="0" y="655447"/>
                  </a:cubicBezTo>
                  <a:lnTo>
                    <a:pt x="0" y="155321"/>
                  </a:lnTo>
                  <a:lnTo>
                    <a:pt x="6350" y="155321"/>
                  </a:lnTo>
                  <a:lnTo>
                    <a:pt x="0" y="155321"/>
                  </a:lnTo>
                  <a:moveTo>
                    <a:pt x="12700" y="155321"/>
                  </a:moveTo>
                  <a:lnTo>
                    <a:pt x="12700" y="655447"/>
                  </a:lnTo>
                  <a:lnTo>
                    <a:pt x="6350" y="655447"/>
                  </a:lnTo>
                  <a:lnTo>
                    <a:pt x="12700" y="655447"/>
                  </a:lnTo>
                  <a:cubicBezTo>
                    <a:pt x="12700" y="734187"/>
                    <a:pt x="76581" y="798068"/>
                    <a:pt x="155321" y="798068"/>
                  </a:cubicBezTo>
                  <a:lnTo>
                    <a:pt x="655447" y="798068"/>
                  </a:lnTo>
                  <a:cubicBezTo>
                    <a:pt x="734187" y="798068"/>
                    <a:pt x="798068" y="734187"/>
                    <a:pt x="798068" y="655447"/>
                  </a:cubicBezTo>
                  <a:lnTo>
                    <a:pt x="798068" y="155321"/>
                  </a:lnTo>
                  <a:cubicBezTo>
                    <a:pt x="798068" y="76581"/>
                    <a:pt x="734314" y="12700"/>
                    <a:pt x="655447" y="12700"/>
                  </a:cubicBezTo>
                  <a:lnTo>
                    <a:pt x="155321" y="12700"/>
                  </a:lnTo>
                  <a:lnTo>
                    <a:pt x="155321" y="6350"/>
                  </a:lnTo>
                  <a:lnTo>
                    <a:pt x="155321" y="12700"/>
                  </a:lnTo>
                  <a:cubicBezTo>
                    <a:pt x="76581" y="12700"/>
                    <a:pt x="12700" y="76581"/>
                    <a:pt x="12700" y="155321"/>
                  </a:cubicBezTo>
                  <a:close/>
                </a:path>
              </a:pathLst>
            </a:custGeom>
            <a:solidFill>
              <a:srgbClr val="56565B"/>
            </a:solidFill>
          </p:spPr>
        </p:sp>
      </p:grpSp>
      <p:sp>
        <p:nvSpPr>
          <p:cNvPr id="10" name="TextBox 10"/>
          <p:cNvSpPr txBox="1"/>
          <p:nvPr/>
        </p:nvSpPr>
        <p:spPr>
          <a:xfrm>
            <a:off x="1153120" y="6144369"/>
            <a:ext cx="154484" cy="360909"/>
          </a:xfrm>
          <a:prstGeom prst="rect">
            <a:avLst/>
          </a:prstGeom>
        </p:spPr>
        <p:txBody>
          <a:bodyPr lIns="0" tIns="0" rIns="0" bIns="0" rtlCol="0" anchor="t">
            <a:spAutoFit/>
          </a:bodyPr>
          <a:lstStyle/>
          <a:p>
            <a:pPr algn="ctr">
              <a:lnSpc>
                <a:spcPts val="3125"/>
              </a:lnSpc>
            </a:pPr>
            <a:r>
              <a:rPr lang="en-US" sz="3125" b="1">
                <a:solidFill>
                  <a:srgbClr val="CFD0D8"/>
                </a:solidFill>
                <a:latin typeface="Arimo Bold"/>
                <a:ea typeface="Arimo Bold"/>
                <a:cs typeface="Arimo Bold"/>
                <a:sym typeface="Arimo Bold"/>
              </a:rPr>
              <a:t>1</a:t>
            </a:r>
          </a:p>
        </p:txBody>
      </p:sp>
      <p:sp>
        <p:nvSpPr>
          <p:cNvPr id="11" name="TextBox 11"/>
          <p:cNvSpPr txBox="1"/>
          <p:nvPr/>
        </p:nvSpPr>
        <p:spPr>
          <a:xfrm>
            <a:off x="1795611" y="5977979"/>
            <a:ext cx="3744502" cy="415925"/>
          </a:xfrm>
          <a:prstGeom prst="rect">
            <a:avLst/>
          </a:prstGeom>
        </p:spPr>
        <p:txBody>
          <a:bodyPr lIns="0" tIns="0" rIns="0" bIns="0" rtlCol="0" anchor="t">
            <a:spAutoFit/>
          </a:bodyPr>
          <a:lstStyle/>
          <a:p>
            <a:pPr algn="l">
              <a:lnSpc>
                <a:spcPts val="3250"/>
              </a:lnSpc>
            </a:pPr>
            <a:r>
              <a:rPr lang="en-US" sz="2562" b="1">
                <a:solidFill>
                  <a:srgbClr val="CFD0D8"/>
                </a:solidFill>
                <a:latin typeface="Arimo Bold"/>
                <a:ea typeface="Arimo Bold"/>
                <a:cs typeface="Arimo Bold"/>
                <a:sym typeface="Arimo Bold"/>
              </a:rPr>
              <a:t>Early Detection is Key</a:t>
            </a:r>
          </a:p>
        </p:txBody>
      </p:sp>
      <p:sp>
        <p:nvSpPr>
          <p:cNvPr id="12" name="TextBox 12"/>
          <p:cNvSpPr txBox="1"/>
          <p:nvPr/>
        </p:nvSpPr>
        <p:spPr>
          <a:xfrm>
            <a:off x="1795611" y="6486376"/>
            <a:ext cx="4433441" cy="2084388"/>
          </a:xfrm>
          <a:prstGeom prst="rect">
            <a:avLst/>
          </a:prstGeom>
        </p:spPr>
        <p:txBody>
          <a:bodyPr lIns="0" tIns="0" rIns="0" bIns="0" rtlCol="0" anchor="t">
            <a:spAutoFit/>
          </a:bodyPr>
          <a:lstStyle/>
          <a:p>
            <a:pPr algn="just">
              <a:lnSpc>
                <a:spcPts val="3312"/>
              </a:lnSpc>
            </a:pPr>
            <a:r>
              <a:rPr lang="en-US" sz="2062">
                <a:solidFill>
                  <a:srgbClr val="CFD0D8"/>
                </a:solidFill>
                <a:latin typeface="Arimo"/>
                <a:ea typeface="Arimo"/>
                <a:cs typeface="Arimo"/>
                <a:sym typeface="Arimo"/>
              </a:rPr>
              <a:t>Early detection of iris tumors is crucial for maximizing the chances of successful treatment and preserving vision. Early intervention significantly improves treatment outcomes.</a:t>
            </a:r>
          </a:p>
        </p:txBody>
      </p:sp>
      <p:grpSp>
        <p:nvGrpSpPr>
          <p:cNvPr id="13" name="Group 13"/>
          <p:cNvGrpSpPr/>
          <p:nvPr/>
        </p:nvGrpSpPr>
        <p:grpSpPr>
          <a:xfrm>
            <a:off x="6490246" y="6001791"/>
            <a:ext cx="608111" cy="608111"/>
            <a:chOff x="0" y="0"/>
            <a:chExt cx="810815" cy="810815"/>
          </a:xfrm>
        </p:grpSpPr>
        <p:sp>
          <p:nvSpPr>
            <p:cNvPr id="14" name="Freeform 14"/>
            <p:cNvSpPr/>
            <p:nvPr/>
          </p:nvSpPr>
          <p:spPr>
            <a:xfrm>
              <a:off x="6350" y="6350"/>
              <a:ext cx="798068" cy="798068"/>
            </a:xfrm>
            <a:custGeom>
              <a:avLst/>
              <a:gdLst/>
              <a:ahLst/>
              <a:cxnLst/>
              <a:rect l="l" t="t" r="r" b="b"/>
              <a:pathLst>
                <a:path w="798068" h="798068">
                  <a:moveTo>
                    <a:pt x="0" y="148971"/>
                  </a:moveTo>
                  <a:cubicBezTo>
                    <a:pt x="0" y="66675"/>
                    <a:pt x="66675" y="0"/>
                    <a:pt x="148971" y="0"/>
                  </a:cubicBezTo>
                  <a:lnTo>
                    <a:pt x="649097" y="0"/>
                  </a:lnTo>
                  <a:cubicBezTo>
                    <a:pt x="731393" y="0"/>
                    <a:pt x="798068" y="66675"/>
                    <a:pt x="798068" y="148971"/>
                  </a:cubicBezTo>
                  <a:lnTo>
                    <a:pt x="798068" y="649097"/>
                  </a:lnTo>
                  <a:cubicBezTo>
                    <a:pt x="798068" y="731393"/>
                    <a:pt x="731393" y="798068"/>
                    <a:pt x="649097" y="798068"/>
                  </a:cubicBezTo>
                  <a:lnTo>
                    <a:pt x="148971" y="798068"/>
                  </a:lnTo>
                  <a:cubicBezTo>
                    <a:pt x="66675" y="798068"/>
                    <a:pt x="0" y="731393"/>
                    <a:pt x="0" y="649097"/>
                  </a:cubicBezTo>
                  <a:close/>
                </a:path>
              </a:pathLst>
            </a:custGeom>
            <a:solidFill>
              <a:srgbClr val="3D3D42"/>
            </a:solidFill>
          </p:spPr>
        </p:sp>
        <p:sp>
          <p:nvSpPr>
            <p:cNvPr id="15" name="Freeform 15"/>
            <p:cNvSpPr/>
            <p:nvPr/>
          </p:nvSpPr>
          <p:spPr>
            <a:xfrm>
              <a:off x="0" y="0"/>
              <a:ext cx="810768" cy="810768"/>
            </a:xfrm>
            <a:custGeom>
              <a:avLst/>
              <a:gdLst/>
              <a:ahLst/>
              <a:cxnLst/>
              <a:rect l="l" t="t" r="r" b="b"/>
              <a:pathLst>
                <a:path w="810768" h="810768">
                  <a:moveTo>
                    <a:pt x="0" y="155321"/>
                  </a:moveTo>
                  <a:cubicBezTo>
                    <a:pt x="0" y="69596"/>
                    <a:pt x="69596" y="0"/>
                    <a:pt x="155321" y="0"/>
                  </a:cubicBezTo>
                  <a:lnTo>
                    <a:pt x="655447" y="0"/>
                  </a:lnTo>
                  <a:lnTo>
                    <a:pt x="655447" y="6350"/>
                  </a:lnTo>
                  <a:lnTo>
                    <a:pt x="655447" y="0"/>
                  </a:lnTo>
                  <a:cubicBezTo>
                    <a:pt x="741299" y="0"/>
                    <a:pt x="810768" y="69596"/>
                    <a:pt x="810768" y="155321"/>
                  </a:cubicBezTo>
                  <a:lnTo>
                    <a:pt x="804418" y="155321"/>
                  </a:lnTo>
                  <a:lnTo>
                    <a:pt x="810768" y="155321"/>
                  </a:lnTo>
                  <a:lnTo>
                    <a:pt x="810768" y="655447"/>
                  </a:lnTo>
                  <a:lnTo>
                    <a:pt x="804418" y="655447"/>
                  </a:lnTo>
                  <a:lnTo>
                    <a:pt x="810768" y="655447"/>
                  </a:lnTo>
                  <a:cubicBezTo>
                    <a:pt x="810768" y="741299"/>
                    <a:pt x="741172" y="810768"/>
                    <a:pt x="655447" y="810768"/>
                  </a:cubicBezTo>
                  <a:lnTo>
                    <a:pt x="655447" y="804418"/>
                  </a:lnTo>
                  <a:lnTo>
                    <a:pt x="655447" y="810768"/>
                  </a:lnTo>
                  <a:lnTo>
                    <a:pt x="155321" y="810768"/>
                  </a:lnTo>
                  <a:lnTo>
                    <a:pt x="155321" y="804418"/>
                  </a:lnTo>
                  <a:lnTo>
                    <a:pt x="155321" y="810768"/>
                  </a:lnTo>
                  <a:cubicBezTo>
                    <a:pt x="69596" y="810768"/>
                    <a:pt x="0" y="741299"/>
                    <a:pt x="0" y="655447"/>
                  </a:cubicBezTo>
                  <a:lnTo>
                    <a:pt x="0" y="155321"/>
                  </a:lnTo>
                  <a:lnTo>
                    <a:pt x="6350" y="155321"/>
                  </a:lnTo>
                  <a:lnTo>
                    <a:pt x="0" y="155321"/>
                  </a:lnTo>
                  <a:moveTo>
                    <a:pt x="12700" y="155321"/>
                  </a:moveTo>
                  <a:lnTo>
                    <a:pt x="12700" y="655447"/>
                  </a:lnTo>
                  <a:lnTo>
                    <a:pt x="6350" y="655447"/>
                  </a:lnTo>
                  <a:lnTo>
                    <a:pt x="12700" y="655447"/>
                  </a:lnTo>
                  <a:cubicBezTo>
                    <a:pt x="12700" y="734187"/>
                    <a:pt x="76581" y="798068"/>
                    <a:pt x="155321" y="798068"/>
                  </a:cubicBezTo>
                  <a:lnTo>
                    <a:pt x="655447" y="798068"/>
                  </a:lnTo>
                  <a:cubicBezTo>
                    <a:pt x="734187" y="798068"/>
                    <a:pt x="798068" y="734187"/>
                    <a:pt x="798068" y="655447"/>
                  </a:cubicBezTo>
                  <a:lnTo>
                    <a:pt x="798068" y="155321"/>
                  </a:lnTo>
                  <a:cubicBezTo>
                    <a:pt x="798068" y="76581"/>
                    <a:pt x="734314" y="12700"/>
                    <a:pt x="655447" y="12700"/>
                  </a:cubicBezTo>
                  <a:lnTo>
                    <a:pt x="155321" y="12700"/>
                  </a:lnTo>
                  <a:lnTo>
                    <a:pt x="155321" y="6350"/>
                  </a:lnTo>
                  <a:lnTo>
                    <a:pt x="155321" y="12700"/>
                  </a:lnTo>
                  <a:cubicBezTo>
                    <a:pt x="76581" y="12700"/>
                    <a:pt x="12700" y="76581"/>
                    <a:pt x="12700" y="155321"/>
                  </a:cubicBezTo>
                  <a:close/>
                </a:path>
              </a:pathLst>
            </a:custGeom>
            <a:solidFill>
              <a:srgbClr val="56565B"/>
            </a:solidFill>
          </p:spPr>
        </p:sp>
      </p:grpSp>
      <p:sp>
        <p:nvSpPr>
          <p:cNvPr id="16" name="TextBox 16"/>
          <p:cNvSpPr txBox="1"/>
          <p:nvPr/>
        </p:nvSpPr>
        <p:spPr>
          <a:xfrm>
            <a:off x="6683127" y="6144369"/>
            <a:ext cx="222200" cy="360909"/>
          </a:xfrm>
          <a:prstGeom prst="rect">
            <a:avLst/>
          </a:prstGeom>
        </p:spPr>
        <p:txBody>
          <a:bodyPr lIns="0" tIns="0" rIns="0" bIns="0" rtlCol="0" anchor="t">
            <a:spAutoFit/>
          </a:bodyPr>
          <a:lstStyle/>
          <a:p>
            <a:pPr algn="ctr">
              <a:lnSpc>
                <a:spcPts val="3125"/>
              </a:lnSpc>
            </a:pPr>
            <a:r>
              <a:rPr lang="en-US" sz="3125" b="1">
                <a:solidFill>
                  <a:srgbClr val="CFD0D8"/>
                </a:solidFill>
                <a:latin typeface="Arimo Bold"/>
                <a:ea typeface="Arimo Bold"/>
                <a:cs typeface="Arimo Bold"/>
                <a:sym typeface="Arimo Bold"/>
              </a:rPr>
              <a:t>2</a:t>
            </a:r>
          </a:p>
        </p:txBody>
      </p:sp>
      <p:sp>
        <p:nvSpPr>
          <p:cNvPr id="17" name="TextBox 17"/>
          <p:cNvSpPr txBox="1"/>
          <p:nvPr/>
        </p:nvSpPr>
        <p:spPr>
          <a:xfrm>
            <a:off x="7359551" y="5977979"/>
            <a:ext cx="4393406" cy="444104"/>
          </a:xfrm>
          <a:prstGeom prst="rect">
            <a:avLst/>
          </a:prstGeom>
        </p:spPr>
        <p:txBody>
          <a:bodyPr lIns="0" tIns="0" rIns="0" bIns="0" rtlCol="0" anchor="t">
            <a:spAutoFit/>
          </a:bodyPr>
          <a:lstStyle/>
          <a:p>
            <a:pPr algn="l">
              <a:lnSpc>
                <a:spcPts val="3250"/>
              </a:lnSpc>
            </a:pPr>
            <a:r>
              <a:rPr lang="en-US" sz="2562" b="1">
                <a:solidFill>
                  <a:srgbClr val="CFD0D8"/>
                </a:solidFill>
                <a:latin typeface="Arimo Bold"/>
                <a:ea typeface="Arimo Bold"/>
                <a:cs typeface="Arimo Bold"/>
                <a:sym typeface="Arimo Bold"/>
              </a:rPr>
              <a:t>Improved Patient Outcomes</a:t>
            </a:r>
          </a:p>
        </p:txBody>
      </p:sp>
      <p:sp>
        <p:nvSpPr>
          <p:cNvPr id="18" name="TextBox 18"/>
          <p:cNvSpPr txBox="1"/>
          <p:nvPr/>
        </p:nvSpPr>
        <p:spPr>
          <a:xfrm>
            <a:off x="7359551" y="6486376"/>
            <a:ext cx="4433441" cy="2084388"/>
          </a:xfrm>
          <a:prstGeom prst="rect">
            <a:avLst/>
          </a:prstGeom>
        </p:spPr>
        <p:txBody>
          <a:bodyPr lIns="0" tIns="0" rIns="0" bIns="0" rtlCol="0" anchor="t">
            <a:spAutoFit/>
          </a:bodyPr>
          <a:lstStyle/>
          <a:p>
            <a:pPr algn="just">
              <a:lnSpc>
                <a:spcPts val="3312"/>
              </a:lnSpc>
            </a:pPr>
            <a:r>
              <a:rPr lang="en-US" sz="2062">
                <a:solidFill>
                  <a:srgbClr val="CFD0D8"/>
                </a:solidFill>
                <a:latin typeface="Arimo"/>
                <a:ea typeface="Arimo"/>
                <a:cs typeface="Arimo"/>
                <a:sym typeface="Arimo"/>
              </a:rPr>
              <a:t>Timely diagnosis and treatment significantly improve patient outcomes, minimizing potential vision loss or complications, thus leading to a higher quality of life.</a:t>
            </a:r>
          </a:p>
        </p:txBody>
      </p:sp>
      <p:grpSp>
        <p:nvGrpSpPr>
          <p:cNvPr id="19" name="Group 19"/>
          <p:cNvGrpSpPr/>
          <p:nvPr/>
        </p:nvGrpSpPr>
        <p:grpSpPr>
          <a:xfrm>
            <a:off x="12054185" y="6001791"/>
            <a:ext cx="608111" cy="608111"/>
            <a:chOff x="0" y="0"/>
            <a:chExt cx="810815" cy="810815"/>
          </a:xfrm>
        </p:grpSpPr>
        <p:sp>
          <p:nvSpPr>
            <p:cNvPr id="20" name="Freeform 20"/>
            <p:cNvSpPr/>
            <p:nvPr/>
          </p:nvSpPr>
          <p:spPr>
            <a:xfrm>
              <a:off x="6350" y="6350"/>
              <a:ext cx="798068" cy="798068"/>
            </a:xfrm>
            <a:custGeom>
              <a:avLst/>
              <a:gdLst/>
              <a:ahLst/>
              <a:cxnLst/>
              <a:rect l="l" t="t" r="r" b="b"/>
              <a:pathLst>
                <a:path w="798068" h="798068">
                  <a:moveTo>
                    <a:pt x="0" y="148971"/>
                  </a:moveTo>
                  <a:cubicBezTo>
                    <a:pt x="0" y="66675"/>
                    <a:pt x="66675" y="0"/>
                    <a:pt x="148971" y="0"/>
                  </a:cubicBezTo>
                  <a:lnTo>
                    <a:pt x="649097" y="0"/>
                  </a:lnTo>
                  <a:cubicBezTo>
                    <a:pt x="731393" y="0"/>
                    <a:pt x="798068" y="66675"/>
                    <a:pt x="798068" y="148971"/>
                  </a:cubicBezTo>
                  <a:lnTo>
                    <a:pt x="798068" y="649097"/>
                  </a:lnTo>
                  <a:cubicBezTo>
                    <a:pt x="798068" y="731393"/>
                    <a:pt x="731393" y="798068"/>
                    <a:pt x="649097" y="798068"/>
                  </a:cubicBezTo>
                  <a:lnTo>
                    <a:pt x="148971" y="798068"/>
                  </a:lnTo>
                  <a:cubicBezTo>
                    <a:pt x="66675" y="798068"/>
                    <a:pt x="0" y="731393"/>
                    <a:pt x="0" y="649097"/>
                  </a:cubicBezTo>
                  <a:close/>
                </a:path>
              </a:pathLst>
            </a:custGeom>
            <a:solidFill>
              <a:srgbClr val="3D3D42"/>
            </a:solidFill>
          </p:spPr>
        </p:sp>
        <p:sp>
          <p:nvSpPr>
            <p:cNvPr id="21" name="Freeform 21"/>
            <p:cNvSpPr/>
            <p:nvPr/>
          </p:nvSpPr>
          <p:spPr>
            <a:xfrm>
              <a:off x="0" y="0"/>
              <a:ext cx="810768" cy="810768"/>
            </a:xfrm>
            <a:custGeom>
              <a:avLst/>
              <a:gdLst/>
              <a:ahLst/>
              <a:cxnLst/>
              <a:rect l="l" t="t" r="r" b="b"/>
              <a:pathLst>
                <a:path w="810768" h="810768">
                  <a:moveTo>
                    <a:pt x="0" y="155321"/>
                  </a:moveTo>
                  <a:cubicBezTo>
                    <a:pt x="0" y="69596"/>
                    <a:pt x="69596" y="0"/>
                    <a:pt x="155321" y="0"/>
                  </a:cubicBezTo>
                  <a:lnTo>
                    <a:pt x="655447" y="0"/>
                  </a:lnTo>
                  <a:lnTo>
                    <a:pt x="655447" y="6350"/>
                  </a:lnTo>
                  <a:lnTo>
                    <a:pt x="655447" y="0"/>
                  </a:lnTo>
                  <a:cubicBezTo>
                    <a:pt x="741299" y="0"/>
                    <a:pt x="810768" y="69596"/>
                    <a:pt x="810768" y="155321"/>
                  </a:cubicBezTo>
                  <a:lnTo>
                    <a:pt x="804418" y="155321"/>
                  </a:lnTo>
                  <a:lnTo>
                    <a:pt x="810768" y="155321"/>
                  </a:lnTo>
                  <a:lnTo>
                    <a:pt x="810768" y="655447"/>
                  </a:lnTo>
                  <a:lnTo>
                    <a:pt x="804418" y="655447"/>
                  </a:lnTo>
                  <a:lnTo>
                    <a:pt x="810768" y="655447"/>
                  </a:lnTo>
                  <a:cubicBezTo>
                    <a:pt x="810768" y="741299"/>
                    <a:pt x="741172" y="810768"/>
                    <a:pt x="655447" y="810768"/>
                  </a:cubicBezTo>
                  <a:lnTo>
                    <a:pt x="655447" y="804418"/>
                  </a:lnTo>
                  <a:lnTo>
                    <a:pt x="655447" y="810768"/>
                  </a:lnTo>
                  <a:lnTo>
                    <a:pt x="155321" y="810768"/>
                  </a:lnTo>
                  <a:lnTo>
                    <a:pt x="155321" y="804418"/>
                  </a:lnTo>
                  <a:lnTo>
                    <a:pt x="155321" y="810768"/>
                  </a:lnTo>
                  <a:cubicBezTo>
                    <a:pt x="69596" y="810768"/>
                    <a:pt x="0" y="741299"/>
                    <a:pt x="0" y="655447"/>
                  </a:cubicBezTo>
                  <a:lnTo>
                    <a:pt x="0" y="155321"/>
                  </a:lnTo>
                  <a:lnTo>
                    <a:pt x="6350" y="155321"/>
                  </a:lnTo>
                  <a:lnTo>
                    <a:pt x="0" y="155321"/>
                  </a:lnTo>
                  <a:moveTo>
                    <a:pt x="12700" y="155321"/>
                  </a:moveTo>
                  <a:lnTo>
                    <a:pt x="12700" y="655447"/>
                  </a:lnTo>
                  <a:lnTo>
                    <a:pt x="6350" y="655447"/>
                  </a:lnTo>
                  <a:lnTo>
                    <a:pt x="12700" y="655447"/>
                  </a:lnTo>
                  <a:cubicBezTo>
                    <a:pt x="12700" y="734187"/>
                    <a:pt x="76581" y="798068"/>
                    <a:pt x="155321" y="798068"/>
                  </a:cubicBezTo>
                  <a:lnTo>
                    <a:pt x="655447" y="798068"/>
                  </a:lnTo>
                  <a:cubicBezTo>
                    <a:pt x="734187" y="798068"/>
                    <a:pt x="798068" y="734187"/>
                    <a:pt x="798068" y="655447"/>
                  </a:cubicBezTo>
                  <a:lnTo>
                    <a:pt x="798068" y="155321"/>
                  </a:lnTo>
                  <a:cubicBezTo>
                    <a:pt x="798068" y="76581"/>
                    <a:pt x="734314" y="12700"/>
                    <a:pt x="655447" y="12700"/>
                  </a:cubicBezTo>
                  <a:lnTo>
                    <a:pt x="155321" y="12700"/>
                  </a:lnTo>
                  <a:lnTo>
                    <a:pt x="155321" y="6350"/>
                  </a:lnTo>
                  <a:lnTo>
                    <a:pt x="155321" y="12700"/>
                  </a:lnTo>
                  <a:cubicBezTo>
                    <a:pt x="76581" y="12700"/>
                    <a:pt x="12700" y="76581"/>
                    <a:pt x="12700" y="155321"/>
                  </a:cubicBezTo>
                  <a:close/>
                </a:path>
              </a:pathLst>
            </a:custGeom>
            <a:solidFill>
              <a:srgbClr val="56565B"/>
            </a:solidFill>
          </p:spPr>
        </p:sp>
      </p:grpSp>
      <p:sp>
        <p:nvSpPr>
          <p:cNvPr id="22" name="TextBox 22"/>
          <p:cNvSpPr txBox="1"/>
          <p:nvPr/>
        </p:nvSpPr>
        <p:spPr>
          <a:xfrm>
            <a:off x="12242750" y="6144369"/>
            <a:ext cx="230981" cy="360909"/>
          </a:xfrm>
          <a:prstGeom prst="rect">
            <a:avLst/>
          </a:prstGeom>
        </p:spPr>
        <p:txBody>
          <a:bodyPr lIns="0" tIns="0" rIns="0" bIns="0" rtlCol="0" anchor="t">
            <a:spAutoFit/>
          </a:bodyPr>
          <a:lstStyle/>
          <a:p>
            <a:pPr algn="ctr">
              <a:lnSpc>
                <a:spcPts val="3125"/>
              </a:lnSpc>
            </a:pPr>
            <a:r>
              <a:rPr lang="en-US" sz="3125" b="1">
                <a:solidFill>
                  <a:srgbClr val="CFD0D8"/>
                </a:solidFill>
                <a:latin typeface="Arimo Bold"/>
                <a:ea typeface="Arimo Bold"/>
                <a:cs typeface="Arimo Bold"/>
                <a:sym typeface="Arimo Bold"/>
              </a:rPr>
              <a:t>3</a:t>
            </a:r>
          </a:p>
        </p:txBody>
      </p:sp>
      <p:sp>
        <p:nvSpPr>
          <p:cNvPr id="23" name="TextBox 23"/>
          <p:cNvSpPr txBox="1"/>
          <p:nvPr/>
        </p:nvSpPr>
        <p:spPr>
          <a:xfrm>
            <a:off x="12923490" y="5977979"/>
            <a:ext cx="4433441" cy="415925"/>
          </a:xfrm>
          <a:prstGeom prst="rect">
            <a:avLst/>
          </a:prstGeom>
        </p:spPr>
        <p:txBody>
          <a:bodyPr lIns="0" tIns="0" rIns="0" bIns="0" rtlCol="0" anchor="t">
            <a:spAutoFit/>
          </a:bodyPr>
          <a:lstStyle/>
          <a:p>
            <a:pPr algn="l">
              <a:lnSpc>
                <a:spcPts val="3250"/>
              </a:lnSpc>
            </a:pPr>
            <a:r>
              <a:rPr lang="en-US" sz="2562" b="1">
                <a:solidFill>
                  <a:srgbClr val="CFD0D8"/>
                </a:solidFill>
                <a:latin typeface="Arimo Bold"/>
                <a:ea typeface="Arimo Bold"/>
                <a:cs typeface="Arimo Bold"/>
                <a:sym typeface="Arimo Bold"/>
              </a:rPr>
              <a:t>Reduced Diagnostic Costs</a:t>
            </a:r>
          </a:p>
        </p:txBody>
      </p:sp>
      <p:sp>
        <p:nvSpPr>
          <p:cNvPr id="24" name="TextBox 24"/>
          <p:cNvSpPr txBox="1"/>
          <p:nvPr/>
        </p:nvSpPr>
        <p:spPr>
          <a:xfrm>
            <a:off x="12923490" y="6486376"/>
            <a:ext cx="4433441" cy="2503488"/>
          </a:xfrm>
          <a:prstGeom prst="rect">
            <a:avLst/>
          </a:prstGeom>
        </p:spPr>
        <p:txBody>
          <a:bodyPr lIns="0" tIns="0" rIns="0" bIns="0" rtlCol="0" anchor="t">
            <a:spAutoFit/>
          </a:bodyPr>
          <a:lstStyle/>
          <a:p>
            <a:pPr algn="just">
              <a:lnSpc>
                <a:spcPts val="3312"/>
              </a:lnSpc>
            </a:pPr>
            <a:r>
              <a:rPr lang="en-US" sz="2062">
                <a:solidFill>
                  <a:srgbClr val="CFD0D8"/>
                </a:solidFill>
                <a:latin typeface="Arimo"/>
                <a:ea typeface="Arimo"/>
                <a:cs typeface="Arimo"/>
                <a:sym typeface="Arimo"/>
              </a:rPr>
              <a:t>AI-powered automated detection streamlines the process, reducing the need for multiple consultations and leading to lower diagnostic costs overall. This increased efficiency translates to cost savings.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A2A2D">
                <a:alpha val="94902"/>
              </a:srgbClr>
            </a:solidFill>
          </p:spPr>
        </p:sp>
      </p:grpSp>
      <p:sp>
        <p:nvSpPr>
          <p:cNvPr id="5" name="TextBox 5"/>
          <p:cNvSpPr txBox="1"/>
          <p:nvPr/>
        </p:nvSpPr>
        <p:spPr>
          <a:xfrm>
            <a:off x="877044" y="670620"/>
            <a:ext cx="14981485" cy="830610"/>
          </a:xfrm>
          <a:prstGeom prst="rect">
            <a:avLst/>
          </a:prstGeom>
        </p:spPr>
        <p:txBody>
          <a:bodyPr lIns="0" tIns="0" rIns="0" bIns="0" rtlCol="0" anchor="t">
            <a:spAutoFit/>
          </a:bodyPr>
          <a:lstStyle/>
          <a:p>
            <a:pPr algn="l">
              <a:lnSpc>
                <a:spcPts val="6125"/>
              </a:lnSpc>
            </a:pPr>
            <a:r>
              <a:rPr lang="en-US" sz="4875" b="1" dirty="0">
                <a:solidFill>
                  <a:srgbClr val="CBCCCE"/>
                </a:solidFill>
                <a:latin typeface="Arimo Bold"/>
                <a:ea typeface="Arimo Bold"/>
                <a:cs typeface="Arimo Bold"/>
                <a:sym typeface="Arimo Bold"/>
              </a:rPr>
              <a:t>Overview of Convolutional Neural Networks (CNNs)</a:t>
            </a:r>
          </a:p>
        </p:txBody>
      </p:sp>
      <p:sp>
        <p:nvSpPr>
          <p:cNvPr id="6" name="Freeform 6" descr="preencoded.png"/>
          <p:cNvSpPr/>
          <p:nvPr/>
        </p:nvSpPr>
        <p:spPr>
          <a:xfrm>
            <a:off x="3987404" y="2002334"/>
            <a:ext cx="2045940" cy="1844725"/>
          </a:xfrm>
          <a:custGeom>
            <a:avLst/>
            <a:gdLst/>
            <a:ahLst/>
            <a:cxnLst/>
            <a:rect l="l" t="t" r="r" b="b"/>
            <a:pathLst>
              <a:path w="2045940" h="1844725">
                <a:moveTo>
                  <a:pt x="0" y="0"/>
                </a:moveTo>
                <a:lnTo>
                  <a:pt x="2045940" y="0"/>
                </a:lnTo>
                <a:lnTo>
                  <a:pt x="2045940" y="1844725"/>
                </a:lnTo>
                <a:lnTo>
                  <a:pt x="0" y="1844725"/>
                </a:lnTo>
                <a:lnTo>
                  <a:pt x="0" y="0"/>
                </a:lnTo>
                <a:close/>
              </a:path>
            </a:pathLst>
          </a:custGeom>
          <a:blipFill>
            <a:blip r:embed="rId4"/>
            <a:stretch>
              <a:fillRect t="-37" b="-37"/>
            </a:stretch>
          </a:blipFill>
        </p:spPr>
      </p:sp>
      <p:sp>
        <p:nvSpPr>
          <p:cNvPr id="7" name="TextBox 7"/>
          <p:cNvSpPr txBox="1"/>
          <p:nvPr/>
        </p:nvSpPr>
        <p:spPr>
          <a:xfrm>
            <a:off x="4949726" y="2808237"/>
            <a:ext cx="121295" cy="606029"/>
          </a:xfrm>
          <a:prstGeom prst="rect">
            <a:avLst/>
          </a:prstGeom>
        </p:spPr>
        <p:txBody>
          <a:bodyPr lIns="0" tIns="0" rIns="0" bIns="0" rtlCol="0" anchor="t">
            <a:spAutoFit/>
          </a:bodyPr>
          <a:lstStyle/>
          <a:p>
            <a:pPr algn="ctr">
              <a:lnSpc>
                <a:spcPts val="3937"/>
              </a:lnSpc>
            </a:pPr>
            <a:r>
              <a:rPr lang="en-US" sz="2437" b="1">
                <a:solidFill>
                  <a:srgbClr val="CFD0D8"/>
                </a:solidFill>
                <a:latin typeface="Arimo Bold"/>
                <a:ea typeface="Arimo Bold"/>
                <a:cs typeface="Arimo Bold"/>
                <a:sym typeface="Arimo Bold"/>
              </a:rPr>
              <a:t>1</a:t>
            </a:r>
          </a:p>
        </p:txBody>
      </p:sp>
      <p:sp>
        <p:nvSpPr>
          <p:cNvPr id="8" name="TextBox 8"/>
          <p:cNvSpPr txBox="1"/>
          <p:nvPr/>
        </p:nvSpPr>
        <p:spPr>
          <a:xfrm>
            <a:off x="6283821" y="2233761"/>
            <a:ext cx="3132236" cy="410616"/>
          </a:xfrm>
          <a:prstGeom prst="rect">
            <a:avLst/>
          </a:prstGeom>
        </p:spPr>
        <p:txBody>
          <a:bodyPr lIns="0" tIns="0" rIns="0" bIns="0" rtlCol="0" anchor="t">
            <a:spAutoFit/>
          </a:bodyPr>
          <a:lstStyle/>
          <a:p>
            <a:pPr algn="l">
              <a:lnSpc>
                <a:spcPts val="3062"/>
              </a:lnSpc>
            </a:pPr>
            <a:r>
              <a:rPr lang="en-US" sz="2437" b="1">
                <a:solidFill>
                  <a:srgbClr val="CFD0D8"/>
                </a:solidFill>
                <a:latin typeface="Arimo Bold"/>
                <a:ea typeface="Arimo Bold"/>
                <a:cs typeface="Arimo Bold"/>
                <a:sym typeface="Arimo Bold"/>
              </a:rPr>
              <a:t>Feature Extraction</a:t>
            </a:r>
          </a:p>
        </p:txBody>
      </p:sp>
      <p:sp>
        <p:nvSpPr>
          <p:cNvPr id="9" name="TextBox 9"/>
          <p:cNvSpPr txBox="1"/>
          <p:nvPr/>
        </p:nvSpPr>
        <p:spPr>
          <a:xfrm>
            <a:off x="6283821" y="2699445"/>
            <a:ext cx="10876658" cy="774700"/>
          </a:xfrm>
          <a:prstGeom prst="rect">
            <a:avLst/>
          </a:prstGeom>
        </p:spPr>
        <p:txBody>
          <a:bodyPr lIns="0" tIns="0" rIns="0" bIns="0" rtlCol="0" anchor="t">
            <a:spAutoFit/>
          </a:bodyPr>
          <a:lstStyle/>
          <a:p>
            <a:pPr algn="just">
              <a:lnSpc>
                <a:spcPts val="3125"/>
              </a:lnSpc>
            </a:pPr>
            <a:r>
              <a:rPr lang="en-US" sz="1937" dirty="0">
                <a:solidFill>
                  <a:srgbClr val="CFD0D8"/>
                </a:solidFill>
                <a:latin typeface="Arimo"/>
                <a:ea typeface="Arimo"/>
                <a:cs typeface="Arimo"/>
                <a:sym typeface="Arimo"/>
              </a:rPr>
              <a:t>CNNs excel at automatically extracting features from images, enabling them to learn complex patterns.</a:t>
            </a:r>
          </a:p>
        </p:txBody>
      </p:sp>
      <p:grpSp>
        <p:nvGrpSpPr>
          <p:cNvPr id="10" name="Group 10"/>
          <p:cNvGrpSpPr/>
          <p:nvPr/>
        </p:nvGrpSpPr>
        <p:grpSpPr>
          <a:xfrm>
            <a:off x="6095851" y="3866406"/>
            <a:ext cx="11252597" cy="14288"/>
            <a:chOff x="0" y="0"/>
            <a:chExt cx="15003463" cy="19050"/>
          </a:xfrm>
        </p:grpSpPr>
        <p:sp>
          <p:nvSpPr>
            <p:cNvPr id="11" name="Freeform 11"/>
            <p:cNvSpPr/>
            <p:nvPr/>
          </p:nvSpPr>
          <p:spPr>
            <a:xfrm>
              <a:off x="0" y="0"/>
              <a:ext cx="15003526" cy="19050"/>
            </a:xfrm>
            <a:custGeom>
              <a:avLst/>
              <a:gdLst/>
              <a:ahLst/>
              <a:cxnLst/>
              <a:rect l="l" t="t" r="r" b="b"/>
              <a:pathLst>
                <a:path w="15003526" h="19050">
                  <a:moveTo>
                    <a:pt x="0" y="9525"/>
                  </a:moveTo>
                  <a:cubicBezTo>
                    <a:pt x="0" y="4318"/>
                    <a:pt x="4318" y="0"/>
                    <a:pt x="9525" y="0"/>
                  </a:cubicBezTo>
                  <a:lnTo>
                    <a:pt x="14994001" y="0"/>
                  </a:lnTo>
                  <a:cubicBezTo>
                    <a:pt x="14999208" y="0"/>
                    <a:pt x="15003526" y="4318"/>
                    <a:pt x="15003526" y="9525"/>
                  </a:cubicBezTo>
                  <a:cubicBezTo>
                    <a:pt x="15003526" y="14732"/>
                    <a:pt x="14999208" y="19050"/>
                    <a:pt x="14994001" y="19050"/>
                  </a:cubicBezTo>
                  <a:lnTo>
                    <a:pt x="9525" y="19050"/>
                  </a:lnTo>
                  <a:cubicBezTo>
                    <a:pt x="4318" y="19050"/>
                    <a:pt x="0" y="14732"/>
                    <a:pt x="0" y="9525"/>
                  </a:cubicBezTo>
                  <a:close/>
                </a:path>
              </a:pathLst>
            </a:custGeom>
            <a:solidFill>
              <a:srgbClr val="56565B"/>
            </a:solidFill>
          </p:spPr>
        </p:sp>
      </p:grpSp>
      <p:sp>
        <p:nvSpPr>
          <p:cNvPr id="12" name="Freeform 12" descr="preencoded.png"/>
          <p:cNvSpPr/>
          <p:nvPr/>
        </p:nvSpPr>
        <p:spPr>
          <a:xfrm>
            <a:off x="2964359" y="3909566"/>
            <a:ext cx="4092029" cy="1844725"/>
          </a:xfrm>
          <a:custGeom>
            <a:avLst/>
            <a:gdLst/>
            <a:ahLst/>
            <a:cxnLst/>
            <a:rect l="l" t="t" r="r" b="b"/>
            <a:pathLst>
              <a:path w="4092029" h="1844725">
                <a:moveTo>
                  <a:pt x="0" y="0"/>
                </a:moveTo>
                <a:lnTo>
                  <a:pt x="4092028" y="0"/>
                </a:lnTo>
                <a:lnTo>
                  <a:pt x="4092028" y="1844725"/>
                </a:lnTo>
                <a:lnTo>
                  <a:pt x="0" y="1844725"/>
                </a:lnTo>
                <a:lnTo>
                  <a:pt x="0" y="0"/>
                </a:lnTo>
                <a:close/>
              </a:path>
            </a:pathLst>
          </a:custGeom>
          <a:blipFill>
            <a:blip r:embed="rId5"/>
            <a:stretch>
              <a:fillRect t="-39" b="-39"/>
            </a:stretch>
          </a:blipFill>
        </p:spPr>
      </p:sp>
      <p:sp>
        <p:nvSpPr>
          <p:cNvPr id="13" name="TextBox 13"/>
          <p:cNvSpPr txBox="1"/>
          <p:nvPr/>
        </p:nvSpPr>
        <p:spPr>
          <a:xfrm>
            <a:off x="4923085" y="4476452"/>
            <a:ext cx="174426" cy="606029"/>
          </a:xfrm>
          <a:prstGeom prst="rect">
            <a:avLst/>
          </a:prstGeom>
        </p:spPr>
        <p:txBody>
          <a:bodyPr lIns="0" tIns="0" rIns="0" bIns="0" rtlCol="0" anchor="t">
            <a:spAutoFit/>
          </a:bodyPr>
          <a:lstStyle/>
          <a:p>
            <a:pPr algn="ctr">
              <a:lnSpc>
                <a:spcPts val="3937"/>
              </a:lnSpc>
            </a:pPr>
            <a:r>
              <a:rPr lang="en-US" sz="2437" b="1">
                <a:solidFill>
                  <a:srgbClr val="CFD0D8"/>
                </a:solidFill>
                <a:latin typeface="Arimo Bold"/>
                <a:ea typeface="Arimo Bold"/>
                <a:cs typeface="Arimo Bold"/>
                <a:sym typeface="Arimo Bold"/>
              </a:rPr>
              <a:t>2</a:t>
            </a:r>
          </a:p>
        </p:txBody>
      </p:sp>
      <p:sp>
        <p:nvSpPr>
          <p:cNvPr id="14" name="TextBox 14"/>
          <p:cNvSpPr txBox="1"/>
          <p:nvPr/>
        </p:nvSpPr>
        <p:spPr>
          <a:xfrm>
            <a:off x="7306866" y="3976986"/>
            <a:ext cx="4155280" cy="382588"/>
          </a:xfrm>
          <a:prstGeom prst="rect">
            <a:avLst/>
          </a:prstGeom>
        </p:spPr>
        <p:txBody>
          <a:bodyPr lIns="0" tIns="0" rIns="0" bIns="0" rtlCol="0" anchor="t">
            <a:spAutoFit/>
          </a:bodyPr>
          <a:lstStyle/>
          <a:p>
            <a:pPr algn="l">
              <a:lnSpc>
                <a:spcPts val="3062"/>
              </a:lnSpc>
            </a:pPr>
            <a:r>
              <a:rPr lang="en-US" sz="2437" b="1">
                <a:solidFill>
                  <a:srgbClr val="CFD0D8"/>
                </a:solidFill>
                <a:latin typeface="Arimo Bold"/>
                <a:ea typeface="Arimo Bold"/>
                <a:cs typeface="Arimo Bold"/>
                <a:sym typeface="Arimo Bold"/>
              </a:rPr>
              <a:t>Convolutional Layers</a:t>
            </a:r>
          </a:p>
        </p:txBody>
      </p:sp>
      <p:sp>
        <p:nvSpPr>
          <p:cNvPr id="15" name="TextBox 15"/>
          <p:cNvSpPr txBox="1"/>
          <p:nvPr/>
        </p:nvSpPr>
        <p:spPr>
          <a:xfrm>
            <a:off x="7306866" y="4606677"/>
            <a:ext cx="9853612" cy="774700"/>
          </a:xfrm>
          <a:prstGeom prst="rect">
            <a:avLst/>
          </a:prstGeom>
        </p:spPr>
        <p:txBody>
          <a:bodyPr lIns="0" tIns="0" rIns="0" bIns="0" rtlCol="0" anchor="t">
            <a:spAutoFit/>
          </a:bodyPr>
          <a:lstStyle/>
          <a:p>
            <a:pPr algn="just">
              <a:lnSpc>
                <a:spcPts val="3125"/>
              </a:lnSpc>
            </a:pPr>
            <a:r>
              <a:rPr lang="en-US" sz="1937">
                <a:solidFill>
                  <a:srgbClr val="CFD0D8"/>
                </a:solidFill>
                <a:latin typeface="Arimo"/>
                <a:ea typeface="Arimo"/>
                <a:cs typeface="Arimo"/>
                <a:sym typeface="Arimo"/>
              </a:rPr>
              <a:t>These layers apply filters to the input image, detecting specific patterns like edges or textures.</a:t>
            </a:r>
          </a:p>
        </p:txBody>
      </p:sp>
      <p:grpSp>
        <p:nvGrpSpPr>
          <p:cNvPr id="16" name="Group 16"/>
          <p:cNvGrpSpPr/>
          <p:nvPr/>
        </p:nvGrpSpPr>
        <p:grpSpPr>
          <a:xfrm>
            <a:off x="7118896" y="5773639"/>
            <a:ext cx="10229552" cy="14288"/>
            <a:chOff x="0" y="0"/>
            <a:chExt cx="13639403" cy="19050"/>
          </a:xfrm>
        </p:grpSpPr>
        <p:sp>
          <p:nvSpPr>
            <p:cNvPr id="17" name="Freeform 17"/>
            <p:cNvSpPr/>
            <p:nvPr/>
          </p:nvSpPr>
          <p:spPr>
            <a:xfrm>
              <a:off x="0" y="0"/>
              <a:ext cx="13639419" cy="19050"/>
            </a:xfrm>
            <a:custGeom>
              <a:avLst/>
              <a:gdLst/>
              <a:ahLst/>
              <a:cxnLst/>
              <a:rect l="l" t="t" r="r" b="b"/>
              <a:pathLst>
                <a:path w="13639419" h="19050">
                  <a:moveTo>
                    <a:pt x="0" y="9525"/>
                  </a:moveTo>
                  <a:cubicBezTo>
                    <a:pt x="0" y="4318"/>
                    <a:pt x="4318" y="0"/>
                    <a:pt x="9525" y="0"/>
                  </a:cubicBezTo>
                  <a:lnTo>
                    <a:pt x="13629894" y="0"/>
                  </a:lnTo>
                  <a:cubicBezTo>
                    <a:pt x="13635101" y="0"/>
                    <a:pt x="13639419" y="4318"/>
                    <a:pt x="13639419" y="9525"/>
                  </a:cubicBezTo>
                  <a:cubicBezTo>
                    <a:pt x="13639419" y="14732"/>
                    <a:pt x="13635101" y="19050"/>
                    <a:pt x="13629894" y="19050"/>
                  </a:cubicBezTo>
                  <a:lnTo>
                    <a:pt x="9525" y="19050"/>
                  </a:lnTo>
                  <a:cubicBezTo>
                    <a:pt x="4318" y="19050"/>
                    <a:pt x="0" y="14732"/>
                    <a:pt x="0" y="9525"/>
                  </a:cubicBezTo>
                  <a:close/>
                </a:path>
              </a:pathLst>
            </a:custGeom>
            <a:solidFill>
              <a:srgbClr val="56565B"/>
            </a:solidFill>
          </p:spPr>
        </p:sp>
      </p:grpSp>
      <p:sp>
        <p:nvSpPr>
          <p:cNvPr id="18" name="Freeform 18" descr="preencoded.png"/>
          <p:cNvSpPr/>
          <p:nvPr/>
        </p:nvSpPr>
        <p:spPr>
          <a:xfrm>
            <a:off x="1941314" y="5816799"/>
            <a:ext cx="6138119" cy="1844725"/>
          </a:xfrm>
          <a:custGeom>
            <a:avLst/>
            <a:gdLst/>
            <a:ahLst/>
            <a:cxnLst/>
            <a:rect l="l" t="t" r="r" b="b"/>
            <a:pathLst>
              <a:path w="6138119" h="1844725">
                <a:moveTo>
                  <a:pt x="0" y="0"/>
                </a:moveTo>
                <a:lnTo>
                  <a:pt x="6138118" y="0"/>
                </a:lnTo>
                <a:lnTo>
                  <a:pt x="6138118" y="1844725"/>
                </a:lnTo>
                <a:lnTo>
                  <a:pt x="0" y="1844725"/>
                </a:lnTo>
                <a:lnTo>
                  <a:pt x="0" y="0"/>
                </a:lnTo>
                <a:close/>
              </a:path>
            </a:pathLst>
          </a:custGeom>
          <a:blipFill>
            <a:blip r:embed="rId6"/>
            <a:stretch>
              <a:fillRect t="-117" b="-117"/>
            </a:stretch>
          </a:blipFill>
        </p:spPr>
      </p:sp>
      <p:sp>
        <p:nvSpPr>
          <p:cNvPr id="19" name="TextBox 19"/>
          <p:cNvSpPr txBox="1"/>
          <p:nvPr/>
        </p:nvSpPr>
        <p:spPr>
          <a:xfrm>
            <a:off x="4919514" y="6383685"/>
            <a:ext cx="181421" cy="606029"/>
          </a:xfrm>
          <a:prstGeom prst="rect">
            <a:avLst/>
          </a:prstGeom>
        </p:spPr>
        <p:txBody>
          <a:bodyPr lIns="0" tIns="0" rIns="0" bIns="0" rtlCol="0" anchor="t">
            <a:spAutoFit/>
          </a:bodyPr>
          <a:lstStyle/>
          <a:p>
            <a:pPr algn="ctr">
              <a:lnSpc>
                <a:spcPts val="3937"/>
              </a:lnSpc>
            </a:pPr>
            <a:r>
              <a:rPr lang="en-US" sz="2437" b="1">
                <a:solidFill>
                  <a:srgbClr val="CFD0D8"/>
                </a:solidFill>
                <a:latin typeface="Arimo Bold"/>
                <a:ea typeface="Arimo Bold"/>
                <a:cs typeface="Arimo Bold"/>
                <a:sym typeface="Arimo Bold"/>
              </a:rPr>
              <a:t>3</a:t>
            </a:r>
          </a:p>
        </p:txBody>
      </p:sp>
      <p:sp>
        <p:nvSpPr>
          <p:cNvPr id="20" name="TextBox 20"/>
          <p:cNvSpPr txBox="1"/>
          <p:nvPr/>
        </p:nvSpPr>
        <p:spPr>
          <a:xfrm>
            <a:off x="8329910" y="6048226"/>
            <a:ext cx="3132236" cy="410616"/>
          </a:xfrm>
          <a:prstGeom prst="rect">
            <a:avLst/>
          </a:prstGeom>
        </p:spPr>
        <p:txBody>
          <a:bodyPr lIns="0" tIns="0" rIns="0" bIns="0" rtlCol="0" anchor="t">
            <a:spAutoFit/>
          </a:bodyPr>
          <a:lstStyle/>
          <a:p>
            <a:pPr algn="l">
              <a:lnSpc>
                <a:spcPts val="3062"/>
              </a:lnSpc>
            </a:pPr>
            <a:r>
              <a:rPr lang="en-US" sz="2437" b="1">
                <a:solidFill>
                  <a:srgbClr val="CFD0D8"/>
                </a:solidFill>
                <a:latin typeface="Arimo Bold"/>
                <a:ea typeface="Arimo Bold"/>
                <a:cs typeface="Arimo Bold"/>
                <a:sym typeface="Arimo Bold"/>
              </a:rPr>
              <a:t>Pooling Layers</a:t>
            </a:r>
          </a:p>
        </p:txBody>
      </p:sp>
      <p:sp>
        <p:nvSpPr>
          <p:cNvPr id="21" name="TextBox 21"/>
          <p:cNvSpPr txBox="1"/>
          <p:nvPr/>
        </p:nvSpPr>
        <p:spPr>
          <a:xfrm>
            <a:off x="8329910" y="6513910"/>
            <a:ext cx="8830567" cy="774700"/>
          </a:xfrm>
          <a:prstGeom prst="rect">
            <a:avLst/>
          </a:prstGeom>
        </p:spPr>
        <p:txBody>
          <a:bodyPr lIns="0" tIns="0" rIns="0" bIns="0" rtlCol="0" anchor="t">
            <a:spAutoFit/>
          </a:bodyPr>
          <a:lstStyle/>
          <a:p>
            <a:pPr algn="just">
              <a:lnSpc>
                <a:spcPts val="3125"/>
              </a:lnSpc>
            </a:pPr>
            <a:r>
              <a:rPr lang="en-US" sz="1937">
                <a:solidFill>
                  <a:srgbClr val="CFD0D8"/>
                </a:solidFill>
                <a:latin typeface="Arimo"/>
                <a:ea typeface="Arimo"/>
                <a:cs typeface="Arimo"/>
                <a:sym typeface="Arimo"/>
              </a:rPr>
              <a:t>These layers downsample the feature maps, reducing dimensionality and improving efficiency.</a:t>
            </a:r>
          </a:p>
        </p:txBody>
      </p:sp>
      <p:grpSp>
        <p:nvGrpSpPr>
          <p:cNvPr id="22" name="Group 22"/>
          <p:cNvGrpSpPr/>
          <p:nvPr/>
        </p:nvGrpSpPr>
        <p:grpSpPr>
          <a:xfrm>
            <a:off x="8141940" y="7680871"/>
            <a:ext cx="9206507" cy="14288"/>
            <a:chOff x="0" y="0"/>
            <a:chExt cx="12275343" cy="19050"/>
          </a:xfrm>
        </p:grpSpPr>
        <p:sp>
          <p:nvSpPr>
            <p:cNvPr id="23" name="Freeform 23"/>
            <p:cNvSpPr/>
            <p:nvPr/>
          </p:nvSpPr>
          <p:spPr>
            <a:xfrm>
              <a:off x="0" y="0"/>
              <a:ext cx="12275312" cy="19050"/>
            </a:xfrm>
            <a:custGeom>
              <a:avLst/>
              <a:gdLst/>
              <a:ahLst/>
              <a:cxnLst/>
              <a:rect l="l" t="t" r="r" b="b"/>
              <a:pathLst>
                <a:path w="12275312" h="19050">
                  <a:moveTo>
                    <a:pt x="0" y="9525"/>
                  </a:moveTo>
                  <a:cubicBezTo>
                    <a:pt x="0" y="4318"/>
                    <a:pt x="4318" y="0"/>
                    <a:pt x="9525" y="0"/>
                  </a:cubicBezTo>
                  <a:lnTo>
                    <a:pt x="12265787" y="0"/>
                  </a:lnTo>
                  <a:cubicBezTo>
                    <a:pt x="12270994" y="0"/>
                    <a:pt x="12275312" y="4318"/>
                    <a:pt x="12275312" y="9525"/>
                  </a:cubicBezTo>
                  <a:cubicBezTo>
                    <a:pt x="12275312" y="14732"/>
                    <a:pt x="12270994" y="19050"/>
                    <a:pt x="12265787" y="19050"/>
                  </a:cubicBezTo>
                  <a:lnTo>
                    <a:pt x="9525" y="19050"/>
                  </a:lnTo>
                  <a:cubicBezTo>
                    <a:pt x="4318" y="19050"/>
                    <a:pt x="0" y="14732"/>
                    <a:pt x="0" y="9525"/>
                  </a:cubicBezTo>
                  <a:close/>
                </a:path>
              </a:pathLst>
            </a:custGeom>
            <a:solidFill>
              <a:srgbClr val="56565B"/>
            </a:solidFill>
          </p:spPr>
        </p:sp>
      </p:grpSp>
      <p:sp>
        <p:nvSpPr>
          <p:cNvPr id="24" name="Freeform 24" descr="preencoded.png"/>
          <p:cNvSpPr/>
          <p:nvPr/>
        </p:nvSpPr>
        <p:spPr>
          <a:xfrm>
            <a:off x="918270" y="7724031"/>
            <a:ext cx="8184208" cy="1844725"/>
          </a:xfrm>
          <a:custGeom>
            <a:avLst/>
            <a:gdLst/>
            <a:ahLst/>
            <a:cxnLst/>
            <a:rect l="l" t="t" r="r" b="b"/>
            <a:pathLst>
              <a:path w="8184208" h="1844725">
                <a:moveTo>
                  <a:pt x="0" y="0"/>
                </a:moveTo>
                <a:lnTo>
                  <a:pt x="8184208" y="0"/>
                </a:lnTo>
                <a:lnTo>
                  <a:pt x="8184208" y="1844725"/>
                </a:lnTo>
                <a:lnTo>
                  <a:pt x="0" y="1844725"/>
                </a:lnTo>
                <a:lnTo>
                  <a:pt x="0" y="0"/>
                </a:lnTo>
                <a:close/>
              </a:path>
            </a:pathLst>
          </a:custGeom>
          <a:blipFill>
            <a:blip r:embed="rId7"/>
            <a:stretch>
              <a:fillRect t="-98" b="-98"/>
            </a:stretch>
          </a:blipFill>
        </p:spPr>
      </p:sp>
      <p:sp>
        <p:nvSpPr>
          <p:cNvPr id="25" name="TextBox 25"/>
          <p:cNvSpPr txBox="1"/>
          <p:nvPr/>
        </p:nvSpPr>
        <p:spPr>
          <a:xfrm>
            <a:off x="4914008" y="8290917"/>
            <a:ext cx="192584" cy="606029"/>
          </a:xfrm>
          <a:prstGeom prst="rect">
            <a:avLst/>
          </a:prstGeom>
        </p:spPr>
        <p:txBody>
          <a:bodyPr lIns="0" tIns="0" rIns="0" bIns="0" rtlCol="0" anchor="t">
            <a:spAutoFit/>
          </a:bodyPr>
          <a:lstStyle/>
          <a:p>
            <a:pPr algn="ctr">
              <a:lnSpc>
                <a:spcPts val="3937"/>
              </a:lnSpc>
            </a:pPr>
            <a:r>
              <a:rPr lang="en-US" sz="2437" b="1">
                <a:solidFill>
                  <a:srgbClr val="CFD0D8"/>
                </a:solidFill>
                <a:latin typeface="Arimo Bold"/>
                <a:ea typeface="Arimo Bold"/>
                <a:cs typeface="Arimo Bold"/>
                <a:sym typeface="Arimo Bold"/>
              </a:rPr>
              <a:t>4</a:t>
            </a:r>
          </a:p>
        </p:txBody>
      </p:sp>
      <p:sp>
        <p:nvSpPr>
          <p:cNvPr id="26" name="TextBox 26"/>
          <p:cNvSpPr txBox="1"/>
          <p:nvPr/>
        </p:nvSpPr>
        <p:spPr>
          <a:xfrm>
            <a:off x="9352955" y="7955459"/>
            <a:ext cx="4095167" cy="382588"/>
          </a:xfrm>
          <a:prstGeom prst="rect">
            <a:avLst/>
          </a:prstGeom>
        </p:spPr>
        <p:txBody>
          <a:bodyPr lIns="0" tIns="0" rIns="0" bIns="0" rtlCol="0" anchor="t">
            <a:spAutoFit/>
          </a:bodyPr>
          <a:lstStyle/>
          <a:p>
            <a:pPr algn="l">
              <a:lnSpc>
                <a:spcPts val="3062"/>
              </a:lnSpc>
            </a:pPr>
            <a:r>
              <a:rPr lang="en-US" sz="2437" b="1">
                <a:solidFill>
                  <a:srgbClr val="CFD0D8"/>
                </a:solidFill>
                <a:latin typeface="Arimo Bold"/>
                <a:ea typeface="Arimo Bold"/>
                <a:cs typeface="Arimo Bold"/>
                <a:sym typeface="Arimo Bold"/>
              </a:rPr>
              <a:t>Fully Connected Layers</a:t>
            </a:r>
          </a:p>
        </p:txBody>
      </p:sp>
      <p:sp>
        <p:nvSpPr>
          <p:cNvPr id="27" name="TextBox 27"/>
          <p:cNvSpPr txBox="1"/>
          <p:nvPr/>
        </p:nvSpPr>
        <p:spPr>
          <a:xfrm>
            <a:off x="9352955" y="8421141"/>
            <a:ext cx="7807524" cy="774700"/>
          </a:xfrm>
          <a:prstGeom prst="rect">
            <a:avLst/>
          </a:prstGeom>
        </p:spPr>
        <p:txBody>
          <a:bodyPr lIns="0" tIns="0" rIns="0" bIns="0" rtlCol="0" anchor="t">
            <a:spAutoFit/>
          </a:bodyPr>
          <a:lstStyle/>
          <a:p>
            <a:pPr algn="just">
              <a:lnSpc>
                <a:spcPts val="3125"/>
              </a:lnSpc>
            </a:pPr>
            <a:r>
              <a:rPr lang="en-US" sz="1937">
                <a:solidFill>
                  <a:srgbClr val="CFD0D8"/>
                </a:solidFill>
                <a:latin typeface="Arimo"/>
                <a:ea typeface="Arimo"/>
                <a:cs typeface="Arimo"/>
                <a:sym typeface="Arimo"/>
              </a:rPr>
              <a:t>These layers combine the extracted features to make predictions, such as tumor presence or absence.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DA52-FFAF-995B-D427-29CE63A3D17C}"/>
              </a:ext>
            </a:extLst>
          </p:cNvPr>
          <p:cNvSpPr>
            <a:spLocks noGrp="1"/>
          </p:cNvSpPr>
          <p:nvPr>
            <p:ph type="title"/>
          </p:nvPr>
        </p:nvSpPr>
        <p:spPr>
          <a:xfrm>
            <a:off x="575049" y="1"/>
            <a:ext cx="5328592" cy="1471091"/>
          </a:xfrm>
        </p:spPr>
        <p:txBody>
          <a:bodyPr/>
          <a:lstStyle/>
          <a:p>
            <a:r>
              <a:rPr lang="en-IN" dirty="0"/>
              <a:t>Architecture</a:t>
            </a:r>
          </a:p>
        </p:txBody>
      </p:sp>
      <p:pic>
        <p:nvPicPr>
          <p:cNvPr id="5" name="Picture 4" descr="A diagram of a diagram of a diagram&#10;&#10;Description automatically generated">
            <a:extLst>
              <a:ext uri="{FF2B5EF4-FFF2-40B4-BE49-F238E27FC236}">
                <a16:creationId xmlns:a16="http://schemas.microsoft.com/office/drawing/2014/main" id="{847CACA2-ED2D-0543-1024-B72EF3DB7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7076"/>
            <a:ext cx="18288000" cy="8959924"/>
          </a:xfrm>
          <a:prstGeom prst="rect">
            <a:avLst/>
          </a:prstGeom>
        </p:spPr>
      </p:pic>
    </p:spTree>
    <p:extLst>
      <p:ext uri="{BB962C8B-B14F-4D97-AF65-F5344CB8AC3E}">
        <p14:creationId xmlns:p14="http://schemas.microsoft.com/office/powerpoint/2010/main" val="2067749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A2A2D">
                <a:alpha val="94902"/>
              </a:srgbClr>
            </a:solidFill>
          </p:spPr>
        </p:sp>
      </p:grpSp>
      <p:sp>
        <p:nvSpPr>
          <p:cNvPr id="5" name="TextBox 5"/>
          <p:cNvSpPr txBox="1"/>
          <p:nvPr/>
        </p:nvSpPr>
        <p:spPr>
          <a:xfrm>
            <a:off x="992238" y="699046"/>
            <a:ext cx="12586841" cy="943124"/>
          </a:xfrm>
          <a:prstGeom prst="rect">
            <a:avLst/>
          </a:prstGeom>
        </p:spPr>
        <p:txBody>
          <a:bodyPr lIns="0" tIns="0" rIns="0" bIns="0" rtlCol="0" anchor="t">
            <a:spAutoFit/>
          </a:bodyPr>
          <a:lstStyle/>
          <a:p>
            <a:pPr algn="l">
              <a:lnSpc>
                <a:spcPts val="6937"/>
              </a:lnSpc>
            </a:pPr>
            <a:r>
              <a:rPr lang="en-US" sz="5562" b="1" dirty="0">
                <a:solidFill>
                  <a:srgbClr val="CBCCCE"/>
                </a:solidFill>
                <a:latin typeface="Arimo Bold"/>
                <a:ea typeface="Arimo Bold"/>
                <a:cs typeface="Arimo Bold"/>
                <a:sym typeface="Arimo Bold"/>
              </a:rPr>
              <a:t>Dataset Collection and Preprocessing</a:t>
            </a:r>
          </a:p>
        </p:txBody>
      </p:sp>
      <p:sp>
        <p:nvSpPr>
          <p:cNvPr id="6" name="TextBox 6"/>
          <p:cNvSpPr txBox="1"/>
          <p:nvPr/>
        </p:nvSpPr>
        <p:spPr>
          <a:xfrm>
            <a:off x="992238" y="2899470"/>
            <a:ext cx="3544044" cy="481012"/>
          </a:xfrm>
          <a:prstGeom prst="rect">
            <a:avLst/>
          </a:prstGeom>
        </p:spPr>
        <p:txBody>
          <a:bodyPr lIns="0" tIns="0" rIns="0" bIns="0" rtlCol="0" anchor="t">
            <a:spAutoFit/>
          </a:bodyPr>
          <a:lstStyle/>
          <a:p>
            <a:pPr algn="l">
              <a:lnSpc>
                <a:spcPts val="3437"/>
              </a:lnSpc>
            </a:pPr>
            <a:r>
              <a:rPr lang="en-US" sz="2750" b="1">
                <a:solidFill>
                  <a:srgbClr val="CBCCCE"/>
                </a:solidFill>
                <a:latin typeface="Arimo Bold"/>
                <a:ea typeface="Arimo Bold"/>
                <a:cs typeface="Arimo Bold"/>
                <a:sym typeface="Arimo Bold"/>
              </a:rPr>
              <a:t>Dataset Acquisition</a:t>
            </a:r>
          </a:p>
        </p:txBody>
      </p:sp>
      <p:sp>
        <p:nvSpPr>
          <p:cNvPr id="7" name="TextBox 7"/>
          <p:cNvSpPr txBox="1"/>
          <p:nvPr/>
        </p:nvSpPr>
        <p:spPr>
          <a:xfrm>
            <a:off x="992238" y="3700909"/>
            <a:ext cx="16303526" cy="1012031"/>
          </a:xfrm>
          <a:prstGeom prst="rect">
            <a:avLst/>
          </a:prstGeom>
        </p:spPr>
        <p:txBody>
          <a:bodyPr lIns="0" tIns="0" rIns="0" bIns="0" rtlCol="0" anchor="t">
            <a:spAutoFit/>
          </a:bodyPr>
          <a:lstStyle/>
          <a:p>
            <a:pPr algn="l">
              <a:lnSpc>
                <a:spcPts val="3562"/>
              </a:lnSpc>
            </a:pPr>
            <a:r>
              <a:rPr lang="en-US" sz="2187" b="1">
                <a:solidFill>
                  <a:srgbClr val="CFD0D8"/>
                </a:solidFill>
                <a:latin typeface="Arimo Bold"/>
                <a:ea typeface="Arimo Bold"/>
                <a:cs typeface="Arimo Bold"/>
                <a:sym typeface="Arimo Bold"/>
              </a:rPr>
              <a:t>Dataset Acquisition:</a:t>
            </a:r>
            <a:r>
              <a:rPr lang="en-US" sz="2187">
                <a:solidFill>
                  <a:srgbClr val="CFD0D8"/>
                </a:solidFill>
                <a:latin typeface="Arimo"/>
                <a:ea typeface="Arimo"/>
                <a:cs typeface="Arimo"/>
                <a:sym typeface="Arimo"/>
              </a:rPr>
              <a:t> We collected a diverse, high-resolution iris image dataset from multiple sources (ophthalmology clinics and public datasets), ensuring ethical considerations and broad representation.</a:t>
            </a:r>
          </a:p>
        </p:txBody>
      </p:sp>
      <p:sp>
        <p:nvSpPr>
          <p:cNvPr id="8" name="TextBox 8"/>
          <p:cNvSpPr txBox="1"/>
          <p:nvPr/>
        </p:nvSpPr>
        <p:spPr>
          <a:xfrm>
            <a:off x="992238" y="5100042"/>
            <a:ext cx="3544044" cy="481012"/>
          </a:xfrm>
          <a:prstGeom prst="rect">
            <a:avLst/>
          </a:prstGeom>
        </p:spPr>
        <p:txBody>
          <a:bodyPr lIns="0" tIns="0" rIns="0" bIns="0" rtlCol="0" anchor="t">
            <a:spAutoFit/>
          </a:bodyPr>
          <a:lstStyle/>
          <a:p>
            <a:pPr algn="l">
              <a:lnSpc>
                <a:spcPts val="3437"/>
              </a:lnSpc>
            </a:pPr>
            <a:r>
              <a:rPr lang="en-US" sz="2750" b="1">
                <a:solidFill>
                  <a:srgbClr val="CBCCCE"/>
                </a:solidFill>
                <a:latin typeface="Arimo Bold"/>
                <a:ea typeface="Arimo Bold"/>
                <a:cs typeface="Arimo Bold"/>
                <a:sym typeface="Arimo Bold"/>
              </a:rPr>
              <a:t>Image Augmentation</a:t>
            </a:r>
          </a:p>
        </p:txBody>
      </p:sp>
      <p:sp>
        <p:nvSpPr>
          <p:cNvPr id="9" name="TextBox 9"/>
          <p:cNvSpPr txBox="1"/>
          <p:nvPr/>
        </p:nvSpPr>
        <p:spPr>
          <a:xfrm>
            <a:off x="992238" y="5901481"/>
            <a:ext cx="16303526" cy="1012031"/>
          </a:xfrm>
          <a:prstGeom prst="rect">
            <a:avLst/>
          </a:prstGeom>
        </p:spPr>
        <p:txBody>
          <a:bodyPr lIns="0" tIns="0" rIns="0" bIns="0" rtlCol="0" anchor="t">
            <a:spAutoFit/>
          </a:bodyPr>
          <a:lstStyle/>
          <a:p>
            <a:pPr algn="l">
              <a:lnSpc>
                <a:spcPts val="3562"/>
              </a:lnSpc>
            </a:pPr>
            <a:r>
              <a:rPr lang="en-US" sz="2187" b="1">
                <a:solidFill>
                  <a:srgbClr val="CFD0D8"/>
                </a:solidFill>
                <a:latin typeface="Arimo Bold"/>
                <a:ea typeface="Arimo Bold"/>
                <a:cs typeface="Arimo Bold"/>
                <a:sym typeface="Arimo Bold"/>
              </a:rPr>
              <a:t>Image Augmentation:</a:t>
            </a:r>
            <a:r>
              <a:rPr lang="en-US" sz="2187">
                <a:solidFill>
                  <a:srgbClr val="CFD0D8"/>
                </a:solidFill>
                <a:latin typeface="Arimo"/>
                <a:ea typeface="Arimo"/>
                <a:cs typeface="Arimo"/>
                <a:sym typeface="Arimo"/>
              </a:rPr>
              <a:t> To improve model robustness and address class imbalances, we employed rotations, flips, translations, and brightness/contrast adjustments.</a:t>
            </a:r>
          </a:p>
        </p:txBody>
      </p:sp>
      <p:sp>
        <p:nvSpPr>
          <p:cNvPr id="10" name="TextBox 10"/>
          <p:cNvSpPr txBox="1"/>
          <p:nvPr/>
        </p:nvSpPr>
        <p:spPr>
          <a:xfrm>
            <a:off x="992238" y="7300615"/>
            <a:ext cx="3544044" cy="481012"/>
          </a:xfrm>
          <a:prstGeom prst="rect">
            <a:avLst/>
          </a:prstGeom>
        </p:spPr>
        <p:txBody>
          <a:bodyPr lIns="0" tIns="0" rIns="0" bIns="0" rtlCol="0" anchor="t">
            <a:spAutoFit/>
          </a:bodyPr>
          <a:lstStyle/>
          <a:p>
            <a:pPr algn="l">
              <a:lnSpc>
                <a:spcPts val="3437"/>
              </a:lnSpc>
            </a:pPr>
            <a:r>
              <a:rPr lang="en-US" sz="2750" b="1">
                <a:solidFill>
                  <a:srgbClr val="CBCCCE"/>
                </a:solidFill>
                <a:latin typeface="Arimo Bold"/>
                <a:ea typeface="Arimo Bold"/>
                <a:cs typeface="Arimo Bold"/>
                <a:sym typeface="Arimo Bold"/>
              </a:rPr>
              <a:t>Preprocessing</a:t>
            </a:r>
          </a:p>
        </p:txBody>
      </p:sp>
      <p:sp>
        <p:nvSpPr>
          <p:cNvPr id="11" name="TextBox 11"/>
          <p:cNvSpPr txBox="1"/>
          <p:nvPr/>
        </p:nvSpPr>
        <p:spPr>
          <a:xfrm>
            <a:off x="992238" y="8102054"/>
            <a:ext cx="16303526" cy="558404"/>
          </a:xfrm>
          <a:prstGeom prst="rect">
            <a:avLst/>
          </a:prstGeom>
        </p:spPr>
        <p:txBody>
          <a:bodyPr lIns="0" tIns="0" rIns="0" bIns="0" rtlCol="0" anchor="t">
            <a:spAutoFit/>
          </a:bodyPr>
          <a:lstStyle/>
          <a:p>
            <a:pPr algn="l">
              <a:lnSpc>
                <a:spcPts val="3562"/>
              </a:lnSpc>
            </a:pPr>
            <a:r>
              <a:rPr lang="en-US" sz="2187" b="1">
                <a:solidFill>
                  <a:srgbClr val="CFD0D8"/>
                </a:solidFill>
                <a:latin typeface="Arimo Bold"/>
                <a:ea typeface="Arimo Bold"/>
                <a:cs typeface="Arimo Bold"/>
                <a:sym typeface="Arimo Bold"/>
              </a:rPr>
              <a:t>Preprocessing:</a:t>
            </a:r>
            <a:r>
              <a:rPr lang="en-US" sz="2187">
                <a:solidFill>
                  <a:srgbClr val="CFD0D8"/>
                </a:solidFill>
                <a:latin typeface="Arimo"/>
                <a:ea typeface="Arimo"/>
                <a:cs typeface="Arimo"/>
                <a:sym typeface="Arimo"/>
              </a:rPr>
              <a:t> Images were resized, normalized (0-1), and cleaned of noise/artifacts before CNN training.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A2A2D">
                <a:alpha val="94902"/>
              </a:srgbClr>
            </a:solidFill>
          </p:spPr>
        </p:sp>
      </p:grpSp>
      <p:sp>
        <p:nvSpPr>
          <p:cNvPr id="5" name="TextBox 5"/>
          <p:cNvSpPr txBox="1"/>
          <p:nvPr/>
        </p:nvSpPr>
        <p:spPr>
          <a:xfrm>
            <a:off x="987475" y="679699"/>
            <a:ext cx="8619530" cy="943124"/>
          </a:xfrm>
          <a:prstGeom prst="rect">
            <a:avLst/>
          </a:prstGeom>
        </p:spPr>
        <p:txBody>
          <a:bodyPr lIns="0" tIns="0" rIns="0" bIns="0" rtlCol="0" anchor="t">
            <a:spAutoFit/>
          </a:bodyPr>
          <a:lstStyle/>
          <a:p>
            <a:pPr algn="l">
              <a:lnSpc>
                <a:spcPts val="6937"/>
              </a:lnSpc>
            </a:pPr>
            <a:r>
              <a:rPr lang="en-US" sz="5562" b="1" dirty="0">
                <a:solidFill>
                  <a:srgbClr val="CBCCCE"/>
                </a:solidFill>
                <a:latin typeface="Arimo Bold"/>
                <a:ea typeface="Arimo Bold"/>
                <a:cs typeface="Arimo Bold"/>
                <a:sym typeface="Arimo Bold"/>
              </a:rPr>
              <a:t>Designing the CNN model</a:t>
            </a:r>
          </a:p>
        </p:txBody>
      </p:sp>
      <p:grpSp>
        <p:nvGrpSpPr>
          <p:cNvPr id="6" name="Group 6"/>
          <p:cNvGrpSpPr/>
          <p:nvPr/>
        </p:nvGrpSpPr>
        <p:grpSpPr>
          <a:xfrm>
            <a:off x="987475" y="2365772"/>
            <a:ext cx="2726680" cy="2096840"/>
            <a:chOff x="0" y="0"/>
            <a:chExt cx="3635573" cy="2795787"/>
          </a:xfrm>
        </p:grpSpPr>
        <p:sp>
          <p:nvSpPr>
            <p:cNvPr id="7" name="Freeform 7"/>
            <p:cNvSpPr/>
            <p:nvPr/>
          </p:nvSpPr>
          <p:spPr>
            <a:xfrm>
              <a:off x="6350" y="6350"/>
              <a:ext cx="3622929" cy="2783078"/>
            </a:xfrm>
            <a:custGeom>
              <a:avLst/>
              <a:gdLst/>
              <a:ahLst/>
              <a:cxnLst/>
              <a:rect l="l" t="t" r="r" b="b"/>
              <a:pathLst>
                <a:path w="3622929" h="2783078">
                  <a:moveTo>
                    <a:pt x="0" y="158750"/>
                  </a:moveTo>
                  <a:cubicBezTo>
                    <a:pt x="0" y="71120"/>
                    <a:pt x="71120" y="0"/>
                    <a:pt x="159004" y="0"/>
                  </a:cubicBezTo>
                  <a:lnTo>
                    <a:pt x="3463925" y="0"/>
                  </a:lnTo>
                  <a:cubicBezTo>
                    <a:pt x="3551682" y="0"/>
                    <a:pt x="3622929" y="71120"/>
                    <a:pt x="3622929" y="158750"/>
                  </a:cubicBezTo>
                  <a:lnTo>
                    <a:pt x="3622929" y="2624328"/>
                  </a:lnTo>
                  <a:cubicBezTo>
                    <a:pt x="3622929" y="2711958"/>
                    <a:pt x="3551809" y="2783078"/>
                    <a:pt x="3463925" y="2783078"/>
                  </a:cubicBezTo>
                  <a:lnTo>
                    <a:pt x="159004" y="2783078"/>
                  </a:lnTo>
                  <a:cubicBezTo>
                    <a:pt x="71120" y="2783078"/>
                    <a:pt x="0" y="2711958"/>
                    <a:pt x="0" y="2624328"/>
                  </a:cubicBezTo>
                  <a:close/>
                </a:path>
              </a:pathLst>
            </a:custGeom>
            <a:solidFill>
              <a:srgbClr val="3D3D42"/>
            </a:solidFill>
          </p:spPr>
        </p:sp>
        <p:sp>
          <p:nvSpPr>
            <p:cNvPr id="8" name="Freeform 8"/>
            <p:cNvSpPr/>
            <p:nvPr/>
          </p:nvSpPr>
          <p:spPr>
            <a:xfrm>
              <a:off x="0" y="0"/>
              <a:ext cx="3635629" cy="2795778"/>
            </a:xfrm>
            <a:custGeom>
              <a:avLst/>
              <a:gdLst/>
              <a:ahLst/>
              <a:cxnLst/>
              <a:rect l="l" t="t" r="r" b="b"/>
              <a:pathLst>
                <a:path w="3635629" h="2795778">
                  <a:moveTo>
                    <a:pt x="0" y="165100"/>
                  </a:moveTo>
                  <a:cubicBezTo>
                    <a:pt x="0" y="73914"/>
                    <a:pt x="74041" y="0"/>
                    <a:pt x="165354" y="0"/>
                  </a:cubicBezTo>
                  <a:lnTo>
                    <a:pt x="3470275" y="0"/>
                  </a:lnTo>
                  <a:lnTo>
                    <a:pt x="3470275" y="6350"/>
                  </a:lnTo>
                  <a:lnTo>
                    <a:pt x="3470275" y="0"/>
                  </a:lnTo>
                  <a:cubicBezTo>
                    <a:pt x="3561588" y="0"/>
                    <a:pt x="3635629" y="73914"/>
                    <a:pt x="3635629" y="165100"/>
                  </a:cubicBezTo>
                  <a:lnTo>
                    <a:pt x="3629279" y="165100"/>
                  </a:lnTo>
                  <a:lnTo>
                    <a:pt x="3635629" y="165100"/>
                  </a:lnTo>
                  <a:lnTo>
                    <a:pt x="3635629" y="2630678"/>
                  </a:lnTo>
                  <a:lnTo>
                    <a:pt x="3629279" y="2630678"/>
                  </a:lnTo>
                  <a:lnTo>
                    <a:pt x="3635629" y="2630678"/>
                  </a:lnTo>
                  <a:cubicBezTo>
                    <a:pt x="3635629" y="2721864"/>
                    <a:pt x="3561588" y="2795778"/>
                    <a:pt x="3470275" y="2795778"/>
                  </a:cubicBezTo>
                  <a:lnTo>
                    <a:pt x="3470275" y="2789428"/>
                  </a:lnTo>
                  <a:lnTo>
                    <a:pt x="3470275" y="2795778"/>
                  </a:lnTo>
                  <a:lnTo>
                    <a:pt x="165354" y="2795778"/>
                  </a:lnTo>
                  <a:lnTo>
                    <a:pt x="165354" y="2789428"/>
                  </a:lnTo>
                  <a:lnTo>
                    <a:pt x="165354" y="2795778"/>
                  </a:lnTo>
                  <a:cubicBezTo>
                    <a:pt x="74041" y="2795778"/>
                    <a:pt x="0" y="2721864"/>
                    <a:pt x="0" y="2630678"/>
                  </a:cubicBezTo>
                  <a:lnTo>
                    <a:pt x="0" y="165100"/>
                  </a:lnTo>
                  <a:lnTo>
                    <a:pt x="6350" y="165100"/>
                  </a:lnTo>
                  <a:lnTo>
                    <a:pt x="0" y="165100"/>
                  </a:lnTo>
                  <a:moveTo>
                    <a:pt x="12700" y="165100"/>
                  </a:moveTo>
                  <a:lnTo>
                    <a:pt x="12700" y="2630678"/>
                  </a:lnTo>
                  <a:lnTo>
                    <a:pt x="6350" y="2630678"/>
                  </a:lnTo>
                  <a:lnTo>
                    <a:pt x="12700" y="2630678"/>
                  </a:lnTo>
                  <a:cubicBezTo>
                    <a:pt x="12700" y="2714879"/>
                    <a:pt x="81026" y="2783078"/>
                    <a:pt x="165354" y="2783078"/>
                  </a:cubicBezTo>
                  <a:lnTo>
                    <a:pt x="3470275" y="2783078"/>
                  </a:lnTo>
                  <a:cubicBezTo>
                    <a:pt x="3554603" y="2783078"/>
                    <a:pt x="3622929" y="2714879"/>
                    <a:pt x="3622929" y="2630678"/>
                  </a:cubicBezTo>
                  <a:lnTo>
                    <a:pt x="3622929" y="165100"/>
                  </a:lnTo>
                  <a:cubicBezTo>
                    <a:pt x="3622929" y="80899"/>
                    <a:pt x="3554603" y="12700"/>
                    <a:pt x="3470275" y="12700"/>
                  </a:cubicBezTo>
                  <a:lnTo>
                    <a:pt x="165354" y="12700"/>
                  </a:lnTo>
                  <a:lnTo>
                    <a:pt x="165354" y="6350"/>
                  </a:lnTo>
                  <a:lnTo>
                    <a:pt x="165354" y="12700"/>
                  </a:lnTo>
                  <a:cubicBezTo>
                    <a:pt x="81026" y="12700"/>
                    <a:pt x="12700" y="80899"/>
                    <a:pt x="12700" y="165100"/>
                  </a:cubicBezTo>
                  <a:close/>
                </a:path>
              </a:pathLst>
            </a:custGeom>
            <a:solidFill>
              <a:srgbClr val="56565B"/>
            </a:solidFill>
          </p:spPr>
        </p:sp>
      </p:grpSp>
      <p:sp>
        <p:nvSpPr>
          <p:cNvPr id="9" name="TextBox 9"/>
          <p:cNvSpPr txBox="1"/>
          <p:nvPr/>
        </p:nvSpPr>
        <p:spPr>
          <a:xfrm>
            <a:off x="1285280" y="2997399"/>
            <a:ext cx="137220" cy="700236"/>
          </a:xfrm>
          <a:prstGeom prst="rect">
            <a:avLst/>
          </a:prstGeom>
        </p:spPr>
        <p:txBody>
          <a:bodyPr lIns="0" tIns="0" rIns="0" bIns="0" rtlCol="0" anchor="t">
            <a:spAutoFit/>
          </a:bodyPr>
          <a:lstStyle/>
          <a:p>
            <a:pPr algn="ctr">
              <a:lnSpc>
                <a:spcPts val="4437"/>
              </a:lnSpc>
            </a:pPr>
            <a:r>
              <a:rPr lang="en-US" sz="2750" b="1">
                <a:solidFill>
                  <a:srgbClr val="CFD0D8"/>
                </a:solidFill>
                <a:latin typeface="Arimo Bold"/>
                <a:ea typeface="Arimo Bold"/>
                <a:cs typeface="Arimo Bold"/>
                <a:sym typeface="Arimo Bold"/>
              </a:rPr>
              <a:t>1</a:t>
            </a:r>
          </a:p>
        </p:txBody>
      </p:sp>
      <p:sp>
        <p:nvSpPr>
          <p:cNvPr id="10" name="TextBox 10"/>
          <p:cNvSpPr txBox="1"/>
          <p:nvPr/>
        </p:nvSpPr>
        <p:spPr>
          <a:xfrm>
            <a:off x="3992910" y="2615952"/>
            <a:ext cx="3544044" cy="481012"/>
          </a:xfrm>
          <a:prstGeom prst="rect">
            <a:avLst/>
          </a:prstGeom>
        </p:spPr>
        <p:txBody>
          <a:bodyPr lIns="0" tIns="0" rIns="0" bIns="0" rtlCol="0" anchor="t">
            <a:spAutoFit/>
          </a:bodyPr>
          <a:lstStyle/>
          <a:p>
            <a:pPr algn="l">
              <a:lnSpc>
                <a:spcPts val="3437"/>
              </a:lnSpc>
            </a:pPr>
            <a:r>
              <a:rPr lang="en-US" sz="2750" b="1">
                <a:solidFill>
                  <a:srgbClr val="CFD0D8"/>
                </a:solidFill>
                <a:latin typeface="Arimo Bold"/>
                <a:ea typeface="Arimo Bold"/>
                <a:cs typeface="Arimo Bold"/>
                <a:sym typeface="Arimo Bold"/>
              </a:rPr>
              <a:t>Layer Selection</a:t>
            </a:r>
          </a:p>
        </p:txBody>
      </p:sp>
      <p:sp>
        <p:nvSpPr>
          <p:cNvPr id="11" name="TextBox 11"/>
          <p:cNvSpPr txBox="1"/>
          <p:nvPr/>
        </p:nvSpPr>
        <p:spPr>
          <a:xfrm>
            <a:off x="3992910" y="3162300"/>
            <a:ext cx="13019335" cy="1012031"/>
          </a:xfrm>
          <a:prstGeom prst="rect">
            <a:avLst/>
          </a:prstGeom>
        </p:spPr>
        <p:txBody>
          <a:bodyPr lIns="0" tIns="0" rIns="0" bIns="0" rtlCol="0" anchor="t">
            <a:spAutoFit/>
          </a:bodyPr>
          <a:lstStyle/>
          <a:p>
            <a:pPr algn="l">
              <a:lnSpc>
                <a:spcPts val="3562"/>
              </a:lnSpc>
            </a:pPr>
            <a:r>
              <a:rPr lang="en-US" sz="2187">
                <a:solidFill>
                  <a:srgbClr val="CFD0D8"/>
                </a:solidFill>
                <a:latin typeface="Arimo"/>
                <a:ea typeface="Arimo"/>
                <a:cs typeface="Arimo"/>
                <a:sym typeface="Arimo"/>
              </a:rPr>
              <a:t>A suitable CNN architecture was selected, considering factors like image size, computational resources, and desired accuracy.</a:t>
            </a:r>
          </a:p>
        </p:txBody>
      </p:sp>
      <p:grpSp>
        <p:nvGrpSpPr>
          <p:cNvPr id="12" name="Group 12"/>
          <p:cNvGrpSpPr/>
          <p:nvPr/>
        </p:nvGrpSpPr>
        <p:grpSpPr>
          <a:xfrm>
            <a:off x="3851076" y="4438799"/>
            <a:ext cx="13303002" cy="19050"/>
            <a:chOff x="0" y="0"/>
            <a:chExt cx="17737337" cy="25400"/>
          </a:xfrm>
        </p:grpSpPr>
        <p:sp>
          <p:nvSpPr>
            <p:cNvPr id="13" name="Freeform 13"/>
            <p:cNvSpPr/>
            <p:nvPr/>
          </p:nvSpPr>
          <p:spPr>
            <a:xfrm>
              <a:off x="0" y="0"/>
              <a:ext cx="17737328" cy="25400"/>
            </a:xfrm>
            <a:custGeom>
              <a:avLst/>
              <a:gdLst/>
              <a:ahLst/>
              <a:cxnLst/>
              <a:rect l="l" t="t" r="r" b="b"/>
              <a:pathLst>
                <a:path w="17737328" h="25400">
                  <a:moveTo>
                    <a:pt x="0" y="12700"/>
                  </a:moveTo>
                  <a:cubicBezTo>
                    <a:pt x="0" y="5715"/>
                    <a:pt x="5715" y="0"/>
                    <a:pt x="12700" y="0"/>
                  </a:cubicBezTo>
                  <a:lnTo>
                    <a:pt x="17724628" y="0"/>
                  </a:lnTo>
                  <a:cubicBezTo>
                    <a:pt x="17731614" y="0"/>
                    <a:pt x="17737328" y="5715"/>
                    <a:pt x="17737328" y="12700"/>
                  </a:cubicBezTo>
                  <a:cubicBezTo>
                    <a:pt x="17737328" y="19685"/>
                    <a:pt x="17731614" y="25400"/>
                    <a:pt x="17724628" y="25400"/>
                  </a:cubicBezTo>
                  <a:lnTo>
                    <a:pt x="12700" y="25400"/>
                  </a:lnTo>
                  <a:cubicBezTo>
                    <a:pt x="5715" y="25400"/>
                    <a:pt x="0" y="19685"/>
                    <a:pt x="0" y="12700"/>
                  </a:cubicBezTo>
                  <a:close/>
                </a:path>
              </a:pathLst>
            </a:custGeom>
            <a:solidFill>
              <a:srgbClr val="56565B"/>
            </a:solidFill>
          </p:spPr>
        </p:sp>
      </p:grpSp>
      <p:grpSp>
        <p:nvGrpSpPr>
          <p:cNvPr id="14" name="Group 14"/>
          <p:cNvGrpSpPr/>
          <p:nvPr/>
        </p:nvGrpSpPr>
        <p:grpSpPr>
          <a:xfrm>
            <a:off x="987475" y="4594771"/>
            <a:ext cx="5443984" cy="2096840"/>
            <a:chOff x="0" y="0"/>
            <a:chExt cx="7258645" cy="2795787"/>
          </a:xfrm>
        </p:grpSpPr>
        <p:sp>
          <p:nvSpPr>
            <p:cNvPr id="15" name="Freeform 15"/>
            <p:cNvSpPr/>
            <p:nvPr/>
          </p:nvSpPr>
          <p:spPr>
            <a:xfrm>
              <a:off x="6350" y="6350"/>
              <a:ext cx="7245985" cy="2783078"/>
            </a:xfrm>
            <a:custGeom>
              <a:avLst/>
              <a:gdLst/>
              <a:ahLst/>
              <a:cxnLst/>
              <a:rect l="l" t="t" r="r" b="b"/>
              <a:pathLst>
                <a:path w="7245985" h="2783078">
                  <a:moveTo>
                    <a:pt x="0" y="158750"/>
                  </a:moveTo>
                  <a:cubicBezTo>
                    <a:pt x="0" y="71120"/>
                    <a:pt x="71247" y="0"/>
                    <a:pt x="159258" y="0"/>
                  </a:cubicBezTo>
                  <a:lnTo>
                    <a:pt x="7086727" y="0"/>
                  </a:lnTo>
                  <a:cubicBezTo>
                    <a:pt x="7174611" y="0"/>
                    <a:pt x="7245985" y="71120"/>
                    <a:pt x="7245985" y="158750"/>
                  </a:cubicBezTo>
                  <a:lnTo>
                    <a:pt x="7245985" y="2624328"/>
                  </a:lnTo>
                  <a:cubicBezTo>
                    <a:pt x="7245985" y="2711958"/>
                    <a:pt x="7174738" y="2783078"/>
                    <a:pt x="7086727" y="2783078"/>
                  </a:cubicBezTo>
                  <a:lnTo>
                    <a:pt x="159258" y="2783078"/>
                  </a:lnTo>
                  <a:cubicBezTo>
                    <a:pt x="71374" y="2783078"/>
                    <a:pt x="0" y="2711958"/>
                    <a:pt x="0" y="2624328"/>
                  </a:cubicBezTo>
                  <a:close/>
                </a:path>
              </a:pathLst>
            </a:custGeom>
            <a:solidFill>
              <a:srgbClr val="3D3D42"/>
            </a:solidFill>
          </p:spPr>
        </p:sp>
        <p:sp>
          <p:nvSpPr>
            <p:cNvPr id="16" name="Freeform 16"/>
            <p:cNvSpPr/>
            <p:nvPr/>
          </p:nvSpPr>
          <p:spPr>
            <a:xfrm>
              <a:off x="0" y="0"/>
              <a:ext cx="7258685" cy="2795778"/>
            </a:xfrm>
            <a:custGeom>
              <a:avLst/>
              <a:gdLst/>
              <a:ahLst/>
              <a:cxnLst/>
              <a:rect l="l" t="t" r="r" b="b"/>
              <a:pathLst>
                <a:path w="7258685" h="2795778">
                  <a:moveTo>
                    <a:pt x="0" y="165100"/>
                  </a:moveTo>
                  <a:cubicBezTo>
                    <a:pt x="0" y="73914"/>
                    <a:pt x="74168" y="0"/>
                    <a:pt x="165608" y="0"/>
                  </a:cubicBezTo>
                  <a:lnTo>
                    <a:pt x="7093077" y="0"/>
                  </a:lnTo>
                  <a:lnTo>
                    <a:pt x="7093077" y="6350"/>
                  </a:lnTo>
                  <a:lnTo>
                    <a:pt x="7093077" y="0"/>
                  </a:lnTo>
                  <a:cubicBezTo>
                    <a:pt x="7184517" y="0"/>
                    <a:pt x="7258685" y="73914"/>
                    <a:pt x="7258685" y="165100"/>
                  </a:cubicBezTo>
                  <a:lnTo>
                    <a:pt x="7252335" y="165100"/>
                  </a:lnTo>
                  <a:lnTo>
                    <a:pt x="7258685" y="165100"/>
                  </a:lnTo>
                  <a:lnTo>
                    <a:pt x="7258685" y="2630678"/>
                  </a:lnTo>
                  <a:lnTo>
                    <a:pt x="7252335" y="2630678"/>
                  </a:lnTo>
                  <a:lnTo>
                    <a:pt x="7258685" y="2630678"/>
                  </a:lnTo>
                  <a:cubicBezTo>
                    <a:pt x="7258685" y="2721864"/>
                    <a:pt x="7184517" y="2795778"/>
                    <a:pt x="7093077" y="2795778"/>
                  </a:cubicBezTo>
                  <a:lnTo>
                    <a:pt x="7093077" y="2789428"/>
                  </a:lnTo>
                  <a:lnTo>
                    <a:pt x="7093077" y="2795778"/>
                  </a:lnTo>
                  <a:lnTo>
                    <a:pt x="165608" y="2795778"/>
                  </a:lnTo>
                  <a:lnTo>
                    <a:pt x="165608" y="2789428"/>
                  </a:lnTo>
                  <a:lnTo>
                    <a:pt x="165608" y="2795778"/>
                  </a:lnTo>
                  <a:cubicBezTo>
                    <a:pt x="74168" y="2795778"/>
                    <a:pt x="0" y="2721864"/>
                    <a:pt x="0" y="2630678"/>
                  </a:cubicBezTo>
                  <a:lnTo>
                    <a:pt x="0" y="165100"/>
                  </a:lnTo>
                  <a:lnTo>
                    <a:pt x="6350" y="165100"/>
                  </a:lnTo>
                  <a:lnTo>
                    <a:pt x="0" y="165100"/>
                  </a:lnTo>
                  <a:moveTo>
                    <a:pt x="12700" y="165100"/>
                  </a:moveTo>
                  <a:lnTo>
                    <a:pt x="12700" y="2630678"/>
                  </a:lnTo>
                  <a:lnTo>
                    <a:pt x="6350" y="2630678"/>
                  </a:lnTo>
                  <a:lnTo>
                    <a:pt x="12700" y="2630678"/>
                  </a:lnTo>
                  <a:cubicBezTo>
                    <a:pt x="12700" y="2714879"/>
                    <a:pt x="81153" y="2783078"/>
                    <a:pt x="165608" y="2783078"/>
                  </a:cubicBezTo>
                  <a:lnTo>
                    <a:pt x="7093077" y="2783078"/>
                  </a:lnTo>
                  <a:cubicBezTo>
                    <a:pt x="7177532" y="2783078"/>
                    <a:pt x="7245985" y="2714879"/>
                    <a:pt x="7245985" y="2630678"/>
                  </a:cubicBezTo>
                  <a:lnTo>
                    <a:pt x="7245985" y="165100"/>
                  </a:lnTo>
                  <a:cubicBezTo>
                    <a:pt x="7245985" y="80899"/>
                    <a:pt x="7177532" y="12700"/>
                    <a:pt x="7093077" y="12700"/>
                  </a:cubicBezTo>
                  <a:lnTo>
                    <a:pt x="165608" y="12700"/>
                  </a:lnTo>
                  <a:lnTo>
                    <a:pt x="165608" y="6350"/>
                  </a:lnTo>
                  <a:lnTo>
                    <a:pt x="165608" y="12700"/>
                  </a:lnTo>
                  <a:cubicBezTo>
                    <a:pt x="81153" y="12700"/>
                    <a:pt x="12700" y="80899"/>
                    <a:pt x="12700" y="165100"/>
                  </a:cubicBezTo>
                  <a:close/>
                </a:path>
              </a:pathLst>
            </a:custGeom>
            <a:solidFill>
              <a:srgbClr val="56565B"/>
            </a:solidFill>
          </p:spPr>
        </p:sp>
      </p:grpSp>
      <p:sp>
        <p:nvSpPr>
          <p:cNvPr id="17" name="TextBox 17"/>
          <p:cNvSpPr txBox="1"/>
          <p:nvPr/>
        </p:nvSpPr>
        <p:spPr>
          <a:xfrm>
            <a:off x="1285280" y="5226397"/>
            <a:ext cx="197346" cy="700236"/>
          </a:xfrm>
          <a:prstGeom prst="rect">
            <a:avLst/>
          </a:prstGeom>
        </p:spPr>
        <p:txBody>
          <a:bodyPr lIns="0" tIns="0" rIns="0" bIns="0" rtlCol="0" anchor="t">
            <a:spAutoFit/>
          </a:bodyPr>
          <a:lstStyle/>
          <a:p>
            <a:pPr algn="ctr">
              <a:lnSpc>
                <a:spcPts val="4437"/>
              </a:lnSpc>
            </a:pPr>
            <a:r>
              <a:rPr lang="en-US" sz="2750" b="1">
                <a:solidFill>
                  <a:srgbClr val="CFD0D8"/>
                </a:solidFill>
                <a:latin typeface="Arimo Bold"/>
                <a:ea typeface="Arimo Bold"/>
                <a:cs typeface="Arimo Bold"/>
                <a:sym typeface="Arimo Bold"/>
              </a:rPr>
              <a:t>2</a:t>
            </a:r>
          </a:p>
        </p:txBody>
      </p:sp>
      <p:sp>
        <p:nvSpPr>
          <p:cNvPr id="18" name="TextBox 18"/>
          <p:cNvSpPr txBox="1"/>
          <p:nvPr/>
        </p:nvSpPr>
        <p:spPr>
          <a:xfrm>
            <a:off x="6710214" y="4844951"/>
            <a:ext cx="3544044" cy="481012"/>
          </a:xfrm>
          <a:prstGeom prst="rect">
            <a:avLst/>
          </a:prstGeom>
        </p:spPr>
        <p:txBody>
          <a:bodyPr lIns="0" tIns="0" rIns="0" bIns="0" rtlCol="0" anchor="t">
            <a:spAutoFit/>
          </a:bodyPr>
          <a:lstStyle/>
          <a:p>
            <a:pPr algn="l">
              <a:lnSpc>
                <a:spcPts val="3437"/>
              </a:lnSpc>
            </a:pPr>
            <a:r>
              <a:rPr lang="en-US" sz="2750" b="1">
                <a:solidFill>
                  <a:srgbClr val="CFD0D8"/>
                </a:solidFill>
                <a:latin typeface="Arimo Bold"/>
                <a:ea typeface="Arimo Bold"/>
                <a:cs typeface="Arimo Bold"/>
                <a:sym typeface="Arimo Bold"/>
              </a:rPr>
              <a:t>Layer Configuration</a:t>
            </a:r>
          </a:p>
        </p:txBody>
      </p:sp>
      <p:sp>
        <p:nvSpPr>
          <p:cNvPr id="19" name="TextBox 19"/>
          <p:cNvSpPr txBox="1"/>
          <p:nvPr/>
        </p:nvSpPr>
        <p:spPr>
          <a:xfrm>
            <a:off x="6710214" y="5391299"/>
            <a:ext cx="10302031" cy="1012031"/>
          </a:xfrm>
          <a:prstGeom prst="rect">
            <a:avLst/>
          </a:prstGeom>
        </p:spPr>
        <p:txBody>
          <a:bodyPr lIns="0" tIns="0" rIns="0" bIns="0" rtlCol="0" anchor="t">
            <a:spAutoFit/>
          </a:bodyPr>
          <a:lstStyle/>
          <a:p>
            <a:pPr algn="l">
              <a:lnSpc>
                <a:spcPts val="3562"/>
              </a:lnSpc>
            </a:pPr>
            <a:r>
              <a:rPr lang="en-US" sz="2187">
                <a:solidFill>
                  <a:srgbClr val="CFD0D8"/>
                </a:solidFill>
                <a:latin typeface="Arimo"/>
                <a:ea typeface="Arimo"/>
                <a:cs typeface="Arimo"/>
                <a:sym typeface="Arimo"/>
              </a:rPr>
              <a:t>The number of layers, their types, filter sizes, activation functions, and other hyperparameters were carefully configured.</a:t>
            </a:r>
          </a:p>
        </p:txBody>
      </p:sp>
      <p:grpSp>
        <p:nvGrpSpPr>
          <p:cNvPr id="20" name="Group 20"/>
          <p:cNvGrpSpPr/>
          <p:nvPr/>
        </p:nvGrpSpPr>
        <p:grpSpPr>
          <a:xfrm>
            <a:off x="6568380" y="6667797"/>
            <a:ext cx="10585698" cy="19050"/>
            <a:chOff x="0" y="0"/>
            <a:chExt cx="14114263" cy="25400"/>
          </a:xfrm>
        </p:grpSpPr>
        <p:sp>
          <p:nvSpPr>
            <p:cNvPr id="21" name="Freeform 21"/>
            <p:cNvSpPr/>
            <p:nvPr/>
          </p:nvSpPr>
          <p:spPr>
            <a:xfrm>
              <a:off x="0" y="0"/>
              <a:ext cx="14114272" cy="25400"/>
            </a:xfrm>
            <a:custGeom>
              <a:avLst/>
              <a:gdLst/>
              <a:ahLst/>
              <a:cxnLst/>
              <a:rect l="l" t="t" r="r" b="b"/>
              <a:pathLst>
                <a:path w="14114272" h="25400">
                  <a:moveTo>
                    <a:pt x="0" y="12700"/>
                  </a:moveTo>
                  <a:cubicBezTo>
                    <a:pt x="0" y="5715"/>
                    <a:pt x="5715" y="0"/>
                    <a:pt x="12700" y="0"/>
                  </a:cubicBezTo>
                  <a:lnTo>
                    <a:pt x="14101572" y="0"/>
                  </a:lnTo>
                  <a:cubicBezTo>
                    <a:pt x="14108557" y="0"/>
                    <a:pt x="14114272" y="5715"/>
                    <a:pt x="14114272" y="12700"/>
                  </a:cubicBezTo>
                  <a:cubicBezTo>
                    <a:pt x="14114272" y="19685"/>
                    <a:pt x="14108557" y="25400"/>
                    <a:pt x="14101572" y="25400"/>
                  </a:cubicBezTo>
                  <a:lnTo>
                    <a:pt x="12700" y="25400"/>
                  </a:lnTo>
                  <a:cubicBezTo>
                    <a:pt x="5715" y="25400"/>
                    <a:pt x="0" y="19685"/>
                    <a:pt x="0" y="12700"/>
                  </a:cubicBezTo>
                  <a:close/>
                </a:path>
              </a:pathLst>
            </a:custGeom>
            <a:solidFill>
              <a:srgbClr val="56565B"/>
            </a:solidFill>
          </p:spPr>
        </p:sp>
      </p:grpSp>
      <p:grpSp>
        <p:nvGrpSpPr>
          <p:cNvPr id="22" name="Group 22"/>
          <p:cNvGrpSpPr/>
          <p:nvPr/>
        </p:nvGrpSpPr>
        <p:grpSpPr>
          <a:xfrm>
            <a:off x="987475" y="6823770"/>
            <a:ext cx="8161288" cy="2550467"/>
            <a:chOff x="0" y="0"/>
            <a:chExt cx="10881717" cy="3400623"/>
          </a:xfrm>
        </p:grpSpPr>
        <p:sp>
          <p:nvSpPr>
            <p:cNvPr id="23" name="Freeform 23"/>
            <p:cNvSpPr/>
            <p:nvPr/>
          </p:nvSpPr>
          <p:spPr>
            <a:xfrm>
              <a:off x="6350" y="6350"/>
              <a:ext cx="10869040" cy="3387852"/>
            </a:xfrm>
            <a:custGeom>
              <a:avLst/>
              <a:gdLst/>
              <a:ahLst/>
              <a:cxnLst/>
              <a:rect l="l" t="t" r="r" b="b"/>
              <a:pathLst>
                <a:path w="10869040" h="3387852">
                  <a:moveTo>
                    <a:pt x="0" y="158750"/>
                  </a:moveTo>
                  <a:cubicBezTo>
                    <a:pt x="0" y="71120"/>
                    <a:pt x="71247" y="0"/>
                    <a:pt x="159258" y="0"/>
                  </a:cubicBezTo>
                  <a:lnTo>
                    <a:pt x="10709783" y="0"/>
                  </a:lnTo>
                  <a:cubicBezTo>
                    <a:pt x="10797667" y="0"/>
                    <a:pt x="10869040" y="71120"/>
                    <a:pt x="10869040" y="158750"/>
                  </a:cubicBezTo>
                  <a:lnTo>
                    <a:pt x="10869040" y="3229102"/>
                  </a:lnTo>
                  <a:cubicBezTo>
                    <a:pt x="10869040" y="3316859"/>
                    <a:pt x="10797794" y="3387852"/>
                    <a:pt x="10709783" y="3387852"/>
                  </a:cubicBezTo>
                  <a:lnTo>
                    <a:pt x="159258" y="3387852"/>
                  </a:lnTo>
                  <a:cubicBezTo>
                    <a:pt x="71374" y="3387852"/>
                    <a:pt x="0" y="3316732"/>
                    <a:pt x="0" y="3229102"/>
                  </a:cubicBezTo>
                  <a:close/>
                </a:path>
              </a:pathLst>
            </a:custGeom>
            <a:solidFill>
              <a:srgbClr val="3D3D42"/>
            </a:solidFill>
          </p:spPr>
        </p:sp>
        <p:sp>
          <p:nvSpPr>
            <p:cNvPr id="24" name="Freeform 24"/>
            <p:cNvSpPr/>
            <p:nvPr/>
          </p:nvSpPr>
          <p:spPr>
            <a:xfrm>
              <a:off x="0" y="0"/>
              <a:ext cx="10881740" cy="3400552"/>
            </a:xfrm>
            <a:custGeom>
              <a:avLst/>
              <a:gdLst/>
              <a:ahLst/>
              <a:cxnLst/>
              <a:rect l="l" t="t" r="r" b="b"/>
              <a:pathLst>
                <a:path w="10881740" h="3400552">
                  <a:moveTo>
                    <a:pt x="0" y="165100"/>
                  </a:moveTo>
                  <a:cubicBezTo>
                    <a:pt x="0" y="73914"/>
                    <a:pt x="74168" y="0"/>
                    <a:pt x="165608" y="0"/>
                  </a:cubicBezTo>
                  <a:lnTo>
                    <a:pt x="10716133" y="0"/>
                  </a:lnTo>
                  <a:lnTo>
                    <a:pt x="10716133" y="6350"/>
                  </a:lnTo>
                  <a:lnTo>
                    <a:pt x="10716133" y="0"/>
                  </a:lnTo>
                  <a:cubicBezTo>
                    <a:pt x="10807573" y="0"/>
                    <a:pt x="10881740" y="73914"/>
                    <a:pt x="10881740" y="165100"/>
                  </a:cubicBezTo>
                  <a:lnTo>
                    <a:pt x="10875390" y="165100"/>
                  </a:lnTo>
                  <a:lnTo>
                    <a:pt x="10881740" y="165100"/>
                  </a:lnTo>
                  <a:lnTo>
                    <a:pt x="10881740" y="3235452"/>
                  </a:lnTo>
                  <a:lnTo>
                    <a:pt x="10875390" y="3235452"/>
                  </a:lnTo>
                  <a:lnTo>
                    <a:pt x="10881740" y="3235452"/>
                  </a:lnTo>
                  <a:cubicBezTo>
                    <a:pt x="10881740" y="3326638"/>
                    <a:pt x="10807573" y="3400552"/>
                    <a:pt x="10716133" y="3400552"/>
                  </a:cubicBezTo>
                  <a:lnTo>
                    <a:pt x="10716133" y="3394202"/>
                  </a:lnTo>
                  <a:lnTo>
                    <a:pt x="10716133" y="3400552"/>
                  </a:lnTo>
                  <a:lnTo>
                    <a:pt x="165608" y="3400552"/>
                  </a:lnTo>
                  <a:lnTo>
                    <a:pt x="165608" y="3394202"/>
                  </a:lnTo>
                  <a:lnTo>
                    <a:pt x="165608" y="3400552"/>
                  </a:lnTo>
                  <a:cubicBezTo>
                    <a:pt x="74168" y="3400552"/>
                    <a:pt x="0" y="3326638"/>
                    <a:pt x="0" y="3235452"/>
                  </a:cubicBezTo>
                  <a:lnTo>
                    <a:pt x="0" y="165100"/>
                  </a:lnTo>
                  <a:lnTo>
                    <a:pt x="6350" y="165100"/>
                  </a:lnTo>
                  <a:lnTo>
                    <a:pt x="0" y="165100"/>
                  </a:lnTo>
                  <a:moveTo>
                    <a:pt x="12700" y="165100"/>
                  </a:moveTo>
                  <a:lnTo>
                    <a:pt x="12700" y="3235452"/>
                  </a:lnTo>
                  <a:lnTo>
                    <a:pt x="6350" y="3235452"/>
                  </a:lnTo>
                  <a:lnTo>
                    <a:pt x="12700" y="3235452"/>
                  </a:lnTo>
                  <a:cubicBezTo>
                    <a:pt x="12700" y="3319653"/>
                    <a:pt x="81153" y="3387852"/>
                    <a:pt x="165608" y="3387852"/>
                  </a:cubicBezTo>
                  <a:lnTo>
                    <a:pt x="10716133" y="3387852"/>
                  </a:lnTo>
                  <a:cubicBezTo>
                    <a:pt x="10800588" y="3387852"/>
                    <a:pt x="10869040" y="3319526"/>
                    <a:pt x="10869040" y="3235452"/>
                  </a:cubicBezTo>
                  <a:lnTo>
                    <a:pt x="10869040" y="165100"/>
                  </a:lnTo>
                  <a:cubicBezTo>
                    <a:pt x="10869040" y="80899"/>
                    <a:pt x="10800588" y="12700"/>
                    <a:pt x="10716133" y="12700"/>
                  </a:cubicBezTo>
                  <a:lnTo>
                    <a:pt x="165608" y="12700"/>
                  </a:lnTo>
                  <a:lnTo>
                    <a:pt x="165608" y="6350"/>
                  </a:lnTo>
                  <a:lnTo>
                    <a:pt x="165608" y="12700"/>
                  </a:lnTo>
                  <a:cubicBezTo>
                    <a:pt x="81153" y="12700"/>
                    <a:pt x="12700" y="81026"/>
                    <a:pt x="12700" y="165100"/>
                  </a:cubicBezTo>
                  <a:close/>
                </a:path>
              </a:pathLst>
            </a:custGeom>
            <a:solidFill>
              <a:srgbClr val="56565B"/>
            </a:solidFill>
          </p:spPr>
        </p:sp>
      </p:grpSp>
      <p:sp>
        <p:nvSpPr>
          <p:cNvPr id="25" name="TextBox 25"/>
          <p:cNvSpPr txBox="1"/>
          <p:nvPr/>
        </p:nvSpPr>
        <p:spPr>
          <a:xfrm>
            <a:off x="1285280" y="7682210"/>
            <a:ext cx="205234" cy="700236"/>
          </a:xfrm>
          <a:prstGeom prst="rect">
            <a:avLst/>
          </a:prstGeom>
        </p:spPr>
        <p:txBody>
          <a:bodyPr lIns="0" tIns="0" rIns="0" bIns="0" rtlCol="0" anchor="t">
            <a:spAutoFit/>
          </a:bodyPr>
          <a:lstStyle/>
          <a:p>
            <a:pPr algn="ctr">
              <a:lnSpc>
                <a:spcPts val="4437"/>
              </a:lnSpc>
            </a:pPr>
            <a:r>
              <a:rPr lang="en-US" sz="2750" b="1">
                <a:solidFill>
                  <a:srgbClr val="CFD0D8"/>
                </a:solidFill>
                <a:latin typeface="Arimo Bold"/>
                <a:ea typeface="Arimo Bold"/>
                <a:cs typeface="Arimo Bold"/>
                <a:sym typeface="Arimo Bold"/>
              </a:rPr>
              <a:t>3</a:t>
            </a:r>
          </a:p>
        </p:txBody>
      </p:sp>
      <p:sp>
        <p:nvSpPr>
          <p:cNvPr id="26" name="TextBox 26"/>
          <p:cNvSpPr txBox="1"/>
          <p:nvPr/>
        </p:nvSpPr>
        <p:spPr>
          <a:xfrm>
            <a:off x="9427518" y="7073950"/>
            <a:ext cx="3544044" cy="481012"/>
          </a:xfrm>
          <a:prstGeom prst="rect">
            <a:avLst/>
          </a:prstGeom>
        </p:spPr>
        <p:txBody>
          <a:bodyPr lIns="0" tIns="0" rIns="0" bIns="0" rtlCol="0" anchor="t">
            <a:spAutoFit/>
          </a:bodyPr>
          <a:lstStyle/>
          <a:p>
            <a:pPr algn="l">
              <a:lnSpc>
                <a:spcPts val="3437"/>
              </a:lnSpc>
            </a:pPr>
            <a:r>
              <a:rPr lang="en-US" sz="2750" b="1">
                <a:solidFill>
                  <a:srgbClr val="CFD0D8"/>
                </a:solidFill>
                <a:latin typeface="Arimo Bold"/>
                <a:ea typeface="Arimo Bold"/>
                <a:cs typeface="Arimo Bold"/>
                <a:sym typeface="Arimo Bold"/>
              </a:rPr>
              <a:t>Optimization</a:t>
            </a:r>
          </a:p>
        </p:txBody>
      </p:sp>
      <p:sp>
        <p:nvSpPr>
          <p:cNvPr id="27" name="TextBox 27"/>
          <p:cNvSpPr txBox="1"/>
          <p:nvPr/>
        </p:nvSpPr>
        <p:spPr>
          <a:xfrm>
            <a:off x="9427518" y="7620297"/>
            <a:ext cx="7584728" cy="1465660"/>
          </a:xfrm>
          <a:prstGeom prst="rect">
            <a:avLst/>
          </a:prstGeom>
        </p:spPr>
        <p:txBody>
          <a:bodyPr lIns="0" tIns="0" rIns="0" bIns="0" rtlCol="0" anchor="t">
            <a:spAutoFit/>
          </a:bodyPr>
          <a:lstStyle/>
          <a:p>
            <a:pPr algn="l">
              <a:lnSpc>
                <a:spcPts val="3562"/>
              </a:lnSpc>
            </a:pPr>
            <a:r>
              <a:rPr lang="en-US" sz="2187">
                <a:solidFill>
                  <a:srgbClr val="CFD0D8"/>
                </a:solidFill>
                <a:latin typeface="Arimo"/>
                <a:ea typeface="Arimo"/>
                <a:cs typeface="Arimo"/>
                <a:sym typeface="Arimo"/>
              </a:rPr>
              <a:t>Techniques like batch normalization and dropout were incorporated to optimize the model's performance and prevent overfitting.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A2A2D">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TextBox 7"/>
          <p:cNvSpPr txBox="1"/>
          <p:nvPr/>
        </p:nvSpPr>
        <p:spPr>
          <a:xfrm>
            <a:off x="966341" y="703660"/>
            <a:ext cx="8847088" cy="866775"/>
          </a:xfrm>
          <a:prstGeom prst="rect">
            <a:avLst/>
          </a:prstGeom>
        </p:spPr>
        <p:txBody>
          <a:bodyPr lIns="0" tIns="0" rIns="0" bIns="0" rtlCol="0" anchor="t">
            <a:spAutoFit/>
          </a:bodyPr>
          <a:lstStyle/>
          <a:p>
            <a:pPr algn="l">
              <a:lnSpc>
                <a:spcPts val="6749"/>
              </a:lnSpc>
            </a:pPr>
            <a:r>
              <a:rPr lang="en-US" sz="5374" b="1" dirty="0">
                <a:solidFill>
                  <a:srgbClr val="CBCCCE"/>
                </a:solidFill>
                <a:latin typeface="Arimo Bold"/>
                <a:ea typeface="Arimo Bold"/>
                <a:cs typeface="Arimo Bold"/>
                <a:sym typeface="Arimo Bold"/>
              </a:rPr>
              <a:t>Training the CNN model</a:t>
            </a:r>
          </a:p>
        </p:txBody>
      </p:sp>
      <p:sp>
        <p:nvSpPr>
          <p:cNvPr id="8" name="Freeform 8" descr="preencoded.png"/>
          <p:cNvSpPr/>
          <p:nvPr/>
        </p:nvSpPr>
        <p:spPr>
          <a:xfrm>
            <a:off x="966341" y="2037606"/>
            <a:ext cx="690265" cy="690265"/>
          </a:xfrm>
          <a:custGeom>
            <a:avLst/>
            <a:gdLst/>
            <a:ahLst/>
            <a:cxnLst/>
            <a:rect l="l" t="t" r="r" b="b"/>
            <a:pathLst>
              <a:path w="690265" h="690265">
                <a:moveTo>
                  <a:pt x="0" y="0"/>
                </a:moveTo>
                <a:lnTo>
                  <a:pt x="690265" y="0"/>
                </a:lnTo>
                <a:lnTo>
                  <a:pt x="690265" y="690265"/>
                </a:lnTo>
                <a:lnTo>
                  <a:pt x="0" y="690265"/>
                </a:lnTo>
                <a:lnTo>
                  <a:pt x="0" y="0"/>
                </a:lnTo>
                <a:close/>
              </a:path>
            </a:pathLst>
          </a:custGeom>
          <a:blipFill>
            <a:blip r:embed="rId6"/>
            <a:stretch>
              <a:fillRect/>
            </a:stretch>
          </a:blipFill>
        </p:spPr>
      </p:sp>
      <p:sp>
        <p:nvSpPr>
          <p:cNvPr id="9" name="TextBox 9"/>
          <p:cNvSpPr txBox="1"/>
          <p:nvPr/>
        </p:nvSpPr>
        <p:spPr>
          <a:xfrm>
            <a:off x="966341" y="2975373"/>
            <a:ext cx="3451472" cy="459879"/>
          </a:xfrm>
          <a:prstGeom prst="rect">
            <a:avLst/>
          </a:prstGeom>
        </p:spPr>
        <p:txBody>
          <a:bodyPr lIns="0" tIns="0" rIns="0" bIns="0" rtlCol="0" anchor="t">
            <a:spAutoFit/>
          </a:bodyPr>
          <a:lstStyle/>
          <a:p>
            <a:pPr algn="l">
              <a:lnSpc>
                <a:spcPts val="3374"/>
              </a:lnSpc>
            </a:pPr>
            <a:r>
              <a:rPr lang="en-US" sz="2687" b="1">
                <a:solidFill>
                  <a:srgbClr val="CFD0D8"/>
                </a:solidFill>
                <a:latin typeface="Arimo Bold"/>
                <a:ea typeface="Arimo Bold"/>
                <a:cs typeface="Arimo Bold"/>
                <a:sym typeface="Arimo Bold"/>
              </a:rPr>
              <a:t>Data Split</a:t>
            </a:r>
          </a:p>
        </p:txBody>
      </p:sp>
      <p:sp>
        <p:nvSpPr>
          <p:cNvPr id="10" name="TextBox 10"/>
          <p:cNvSpPr txBox="1"/>
          <p:nvPr/>
        </p:nvSpPr>
        <p:spPr>
          <a:xfrm>
            <a:off x="966341" y="3505646"/>
            <a:ext cx="4541639" cy="1268412"/>
          </a:xfrm>
          <a:prstGeom prst="rect">
            <a:avLst/>
          </a:prstGeom>
        </p:spPr>
        <p:txBody>
          <a:bodyPr lIns="0" tIns="0" rIns="0" bIns="0" rtlCol="0" anchor="t">
            <a:spAutoFit/>
          </a:bodyPr>
          <a:lstStyle/>
          <a:p>
            <a:pPr algn="just">
              <a:lnSpc>
                <a:spcPts val="3437"/>
              </a:lnSpc>
            </a:pPr>
            <a:r>
              <a:rPr lang="en-US" sz="2125">
                <a:solidFill>
                  <a:srgbClr val="CFD0D8"/>
                </a:solidFill>
                <a:latin typeface="Arimo"/>
                <a:ea typeface="Arimo"/>
                <a:cs typeface="Arimo"/>
                <a:sym typeface="Arimo"/>
              </a:rPr>
              <a:t>The dataset was split into training, validation, and test sets to ensure model evaluation and generalization.</a:t>
            </a:r>
          </a:p>
        </p:txBody>
      </p:sp>
      <p:sp>
        <p:nvSpPr>
          <p:cNvPr id="11" name="Freeform 11" descr="preencoded.png"/>
          <p:cNvSpPr/>
          <p:nvPr/>
        </p:nvSpPr>
        <p:spPr>
          <a:xfrm>
            <a:off x="5922020" y="2037606"/>
            <a:ext cx="690265" cy="690265"/>
          </a:xfrm>
          <a:custGeom>
            <a:avLst/>
            <a:gdLst/>
            <a:ahLst/>
            <a:cxnLst/>
            <a:rect l="l" t="t" r="r" b="b"/>
            <a:pathLst>
              <a:path w="690265" h="690265">
                <a:moveTo>
                  <a:pt x="0" y="0"/>
                </a:moveTo>
                <a:lnTo>
                  <a:pt x="690265" y="0"/>
                </a:lnTo>
                <a:lnTo>
                  <a:pt x="690265" y="690265"/>
                </a:lnTo>
                <a:lnTo>
                  <a:pt x="0" y="690265"/>
                </a:lnTo>
                <a:lnTo>
                  <a:pt x="0" y="0"/>
                </a:lnTo>
                <a:close/>
              </a:path>
            </a:pathLst>
          </a:custGeom>
          <a:blipFill>
            <a:blip r:embed="rId7"/>
            <a:stretch>
              <a:fillRect/>
            </a:stretch>
          </a:blipFill>
        </p:spPr>
      </p:sp>
      <p:sp>
        <p:nvSpPr>
          <p:cNvPr id="12" name="TextBox 12"/>
          <p:cNvSpPr txBox="1"/>
          <p:nvPr/>
        </p:nvSpPr>
        <p:spPr>
          <a:xfrm>
            <a:off x="5922020" y="2975373"/>
            <a:ext cx="3891409" cy="459879"/>
          </a:xfrm>
          <a:prstGeom prst="rect">
            <a:avLst/>
          </a:prstGeom>
        </p:spPr>
        <p:txBody>
          <a:bodyPr lIns="0" tIns="0" rIns="0" bIns="0" rtlCol="0" anchor="t">
            <a:spAutoFit/>
          </a:bodyPr>
          <a:lstStyle/>
          <a:p>
            <a:pPr algn="l">
              <a:lnSpc>
                <a:spcPts val="3374"/>
              </a:lnSpc>
            </a:pPr>
            <a:r>
              <a:rPr lang="en-US" sz="2687" b="1">
                <a:solidFill>
                  <a:srgbClr val="CFD0D8"/>
                </a:solidFill>
                <a:latin typeface="Arimo Bold"/>
                <a:ea typeface="Arimo Bold"/>
                <a:cs typeface="Arimo Bold"/>
                <a:sym typeface="Arimo Bold"/>
              </a:rPr>
              <a:t>Hyperparameter Tuning</a:t>
            </a:r>
          </a:p>
        </p:txBody>
      </p:sp>
      <p:sp>
        <p:nvSpPr>
          <p:cNvPr id="13" name="TextBox 13"/>
          <p:cNvSpPr txBox="1"/>
          <p:nvPr/>
        </p:nvSpPr>
        <p:spPr>
          <a:xfrm>
            <a:off x="5922020" y="3505646"/>
            <a:ext cx="4541639" cy="1697038"/>
          </a:xfrm>
          <a:prstGeom prst="rect">
            <a:avLst/>
          </a:prstGeom>
        </p:spPr>
        <p:txBody>
          <a:bodyPr lIns="0" tIns="0" rIns="0" bIns="0" rtlCol="0" anchor="t">
            <a:spAutoFit/>
          </a:bodyPr>
          <a:lstStyle/>
          <a:p>
            <a:pPr algn="just">
              <a:lnSpc>
                <a:spcPts val="3437"/>
              </a:lnSpc>
            </a:pPr>
            <a:r>
              <a:rPr lang="en-US" sz="2125">
                <a:solidFill>
                  <a:srgbClr val="CFD0D8"/>
                </a:solidFill>
                <a:latin typeface="Arimo"/>
                <a:ea typeface="Arimo"/>
                <a:cs typeface="Arimo"/>
                <a:sym typeface="Arimo"/>
              </a:rPr>
              <a:t>The learning rate, batch size, and other hyperparameters were adjusted to optimize the model's training process.</a:t>
            </a:r>
          </a:p>
        </p:txBody>
      </p:sp>
      <p:sp>
        <p:nvSpPr>
          <p:cNvPr id="14" name="Freeform 14" descr="preencoded.png"/>
          <p:cNvSpPr/>
          <p:nvPr/>
        </p:nvSpPr>
        <p:spPr>
          <a:xfrm>
            <a:off x="966341" y="6196012"/>
            <a:ext cx="690265" cy="690265"/>
          </a:xfrm>
          <a:custGeom>
            <a:avLst/>
            <a:gdLst/>
            <a:ahLst/>
            <a:cxnLst/>
            <a:rect l="l" t="t" r="r" b="b"/>
            <a:pathLst>
              <a:path w="690265" h="690265">
                <a:moveTo>
                  <a:pt x="0" y="0"/>
                </a:moveTo>
                <a:lnTo>
                  <a:pt x="690265" y="0"/>
                </a:lnTo>
                <a:lnTo>
                  <a:pt x="690265" y="690265"/>
                </a:lnTo>
                <a:lnTo>
                  <a:pt x="0" y="690265"/>
                </a:lnTo>
                <a:lnTo>
                  <a:pt x="0" y="0"/>
                </a:lnTo>
                <a:close/>
              </a:path>
            </a:pathLst>
          </a:custGeom>
          <a:blipFill>
            <a:blip r:embed="rId8"/>
            <a:stretch>
              <a:fillRect/>
            </a:stretch>
          </a:blipFill>
        </p:spPr>
      </p:sp>
      <p:sp>
        <p:nvSpPr>
          <p:cNvPr id="15" name="TextBox 15"/>
          <p:cNvSpPr txBox="1"/>
          <p:nvPr/>
        </p:nvSpPr>
        <p:spPr>
          <a:xfrm>
            <a:off x="966341" y="7133779"/>
            <a:ext cx="3451472" cy="459879"/>
          </a:xfrm>
          <a:prstGeom prst="rect">
            <a:avLst/>
          </a:prstGeom>
        </p:spPr>
        <p:txBody>
          <a:bodyPr lIns="0" tIns="0" rIns="0" bIns="0" rtlCol="0" anchor="t">
            <a:spAutoFit/>
          </a:bodyPr>
          <a:lstStyle/>
          <a:p>
            <a:pPr algn="l">
              <a:lnSpc>
                <a:spcPts val="3374"/>
              </a:lnSpc>
            </a:pPr>
            <a:r>
              <a:rPr lang="en-US" sz="2687" b="1">
                <a:solidFill>
                  <a:srgbClr val="CFD0D8"/>
                </a:solidFill>
                <a:latin typeface="Arimo Bold"/>
                <a:ea typeface="Arimo Bold"/>
                <a:cs typeface="Arimo Bold"/>
                <a:sym typeface="Arimo Bold"/>
              </a:rPr>
              <a:t>Epochs</a:t>
            </a:r>
          </a:p>
        </p:txBody>
      </p:sp>
      <p:sp>
        <p:nvSpPr>
          <p:cNvPr id="16" name="TextBox 16"/>
          <p:cNvSpPr txBox="1"/>
          <p:nvPr/>
        </p:nvSpPr>
        <p:spPr>
          <a:xfrm>
            <a:off x="966341" y="7664054"/>
            <a:ext cx="4541639" cy="1697038"/>
          </a:xfrm>
          <a:prstGeom prst="rect">
            <a:avLst/>
          </a:prstGeom>
        </p:spPr>
        <p:txBody>
          <a:bodyPr lIns="0" tIns="0" rIns="0" bIns="0" rtlCol="0" anchor="t">
            <a:spAutoFit/>
          </a:bodyPr>
          <a:lstStyle/>
          <a:p>
            <a:pPr algn="just">
              <a:lnSpc>
                <a:spcPts val="3437"/>
              </a:lnSpc>
            </a:pPr>
            <a:r>
              <a:rPr lang="en-US" sz="2125">
                <a:solidFill>
                  <a:srgbClr val="CFD0D8"/>
                </a:solidFill>
                <a:latin typeface="Arimo"/>
                <a:ea typeface="Arimo"/>
                <a:cs typeface="Arimo"/>
                <a:sym typeface="Arimo"/>
              </a:rPr>
              <a:t>The model was trained over multiple epochs, iteratively adjusting its weights and biases to minimize the error.</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193</TotalTime>
  <Words>1120</Words>
  <Application>Microsoft Office PowerPoint</Application>
  <PresentationFormat>Custom</PresentationFormat>
  <Paragraphs>103</Paragraphs>
  <Slides>15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Arimo</vt:lpstr>
      <vt:lpstr>Wingdings 2</vt:lpstr>
      <vt:lpstr>Calisto MT</vt:lpstr>
      <vt:lpstr>Arial</vt:lpstr>
      <vt:lpstr>Calibri</vt:lpstr>
      <vt:lpstr>Arimo Bold</vt:lpstr>
      <vt:lpstr>Slate</vt:lpstr>
      <vt:lpstr>PowerPoint Presentation</vt:lpstr>
      <vt:lpstr>Agenda</vt:lpstr>
      <vt:lpstr>PowerPoint Presentation</vt:lpstr>
      <vt:lpstr>PowerPoint Presentation</vt:lpstr>
      <vt:lpstr>PowerPoint Presentation</vt:lpstr>
      <vt:lpstr>Architecture</vt:lpstr>
      <vt:lpstr>PowerPoint Presentation</vt:lpstr>
      <vt:lpstr>PowerPoint Presentation</vt:lpstr>
      <vt:lpstr>PowerPoint Presentation</vt:lpstr>
      <vt:lpstr>PowerPoint Presentation</vt:lpstr>
      <vt:lpstr>PowerPoint Presentation</vt:lpstr>
      <vt:lpstr>Challenges</vt:lpstr>
      <vt:lpstr>Future Scope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Iris Tumor Ppt.pptx</dc:title>
  <dc:creator>hp</dc:creator>
  <cp:lastModifiedBy>Pavani Battula</cp:lastModifiedBy>
  <cp:revision>5</cp:revision>
  <dcterms:created xsi:type="dcterms:W3CDTF">2006-08-16T00:00:00Z</dcterms:created>
  <dcterms:modified xsi:type="dcterms:W3CDTF">2025-01-10T10:28:38Z</dcterms:modified>
  <dc:identifier>DAGba6wQ7Pk</dc:identifier>
</cp:coreProperties>
</file>